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74" r:id="rId11"/>
    <p:sldId id="269" r:id="rId12"/>
    <p:sldId id="270" r:id="rId13"/>
    <p:sldId id="271" r:id="rId14"/>
    <p:sldId id="272" r:id="rId15"/>
    <p:sldId id="273" r:id="rId16"/>
    <p:sldId id="265" r:id="rId17"/>
    <p:sldId id="275" r:id="rId18"/>
    <p:sldId id="276" r:id="rId19"/>
    <p:sldId id="277" r:id="rId20"/>
    <p:sldId id="278" r:id="rId21"/>
    <p:sldId id="266" r:id="rId22"/>
    <p:sldId id="279" r:id="rId23"/>
    <p:sldId id="280" r:id="rId24"/>
    <p:sldId id="281" r:id="rId25"/>
    <p:sldId id="268" r:id="rId26"/>
    <p:sldId id="282" r:id="rId27"/>
    <p:sldId id="284" r:id="rId28"/>
    <p:sldId id="283" r:id="rId29"/>
    <p:sldId id="285" r:id="rId30"/>
    <p:sldId id="286" r:id="rId31"/>
    <p:sldId id="267" r:id="rId32"/>
    <p:sldId id="287" r:id="rId33"/>
    <p:sldId id="288" r:id="rId34"/>
    <p:sldId id="289" r:id="rId35"/>
    <p:sldId id="290" r:id="rId36"/>
    <p:sldId id="291" r:id="rId37"/>
    <p:sldId id="292" r:id="rId38"/>
    <p:sldId id="294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86395"/>
  </p:normalViewPr>
  <p:slideViewPr>
    <p:cSldViewPr snapToGrid="0" snapToObjects="1">
      <p:cViewPr varScale="1">
        <p:scale>
          <a:sx n="128" d="100"/>
          <a:sy n="128" d="100"/>
        </p:scale>
        <p:origin x="480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CA83A4-8DA8-4EF0-95EC-944C3E5DB2CF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B79BF97-8DA9-4027-ACAB-4020DA8E303A}">
      <dgm:prSet/>
      <dgm:spPr/>
      <dgm:t>
        <a:bodyPr/>
        <a:lstStyle/>
        <a:p>
          <a:r>
            <a:rPr lang="ru-RU" b="1"/>
            <a:t>Код повинен стати чистішим.</a:t>
          </a:r>
          <a:endParaRPr lang="en-US"/>
        </a:p>
      </dgm:t>
    </dgm:pt>
    <dgm:pt modelId="{90C9E527-DBD3-4D0F-A8B6-F19220CB7728}" type="parTrans" cxnId="{254668FB-0070-426A-8C7F-BE8464AD4E7D}">
      <dgm:prSet/>
      <dgm:spPr/>
      <dgm:t>
        <a:bodyPr/>
        <a:lstStyle/>
        <a:p>
          <a:endParaRPr lang="en-US"/>
        </a:p>
      </dgm:t>
    </dgm:pt>
    <dgm:pt modelId="{99F43A5A-10C4-46DB-9372-DFDE0DA7270A}" type="sibTrans" cxnId="{254668FB-0070-426A-8C7F-BE8464AD4E7D}">
      <dgm:prSet/>
      <dgm:spPr/>
      <dgm:t>
        <a:bodyPr/>
        <a:lstStyle/>
        <a:p>
          <a:endParaRPr lang="en-US"/>
        </a:p>
      </dgm:t>
    </dgm:pt>
    <dgm:pt modelId="{007E70AD-02FE-44B0-8369-E7BB9FE87B97}">
      <dgm:prSet/>
      <dgm:spPr/>
      <dgm:t>
        <a:bodyPr/>
        <a:lstStyle/>
        <a:p>
          <a:r>
            <a:rPr lang="ru-RU" b="1"/>
            <a:t>В процесі рефакторингу НЕ створюється нова функціональність.</a:t>
          </a:r>
          <a:endParaRPr lang="en-US"/>
        </a:p>
      </dgm:t>
    </dgm:pt>
    <dgm:pt modelId="{6AD6593E-8EBD-4386-9C6A-BEEEFB07A93F}" type="parTrans" cxnId="{43B5A9EC-F72C-4EB1-8FE1-6AAA226E851C}">
      <dgm:prSet/>
      <dgm:spPr/>
      <dgm:t>
        <a:bodyPr/>
        <a:lstStyle/>
        <a:p>
          <a:endParaRPr lang="en-US"/>
        </a:p>
      </dgm:t>
    </dgm:pt>
    <dgm:pt modelId="{C80D1330-A236-4928-8BE4-FC3B55FD2B12}" type="sibTrans" cxnId="{43B5A9EC-F72C-4EB1-8FE1-6AAA226E851C}">
      <dgm:prSet/>
      <dgm:spPr/>
      <dgm:t>
        <a:bodyPr/>
        <a:lstStyle/>
        <a:p>
          <a:endParaRPr lang="en-US"/>
        </a:p>
      </dgm:t>
    </dgm:pt>
    <dgm:pt modelId="{090AB8DF-AD9A-4947-8525-D63BD8FBEBDE}">
      <dgm:prSet/>
      <dgm:spPr/>
      <dgm:t>
        <a:bodyPr/>
        <a:lstStyle/>
        <a:p>
          <a:r>
            <a:rPr lang="ru-RU" b="1"/>
            <a:t>Всі існуючі тести повинні успішно проходити.</a:t>
          </a:r>
          <a:endParaRPr lang="en-US"/>
        </a:p>
      </dgm:t>
    </dgm:pt>
    <dgm:pt modelId="{3AB474A5-6A0B-494A-8687-51438B5281EE}" type="parTrans" cxnId="{FB7F41BE-A1A3-431D-94F5-FD4A5CFEC1BB}">
      <dgm:prSet/>
      <dgm:spPr/>
      <dgm:t>
        <a:bodyPr/>
        <a:lstStyle/>
        <a:p>
          <a:endParaRPr lang="en-US"/>
        </a:p>
      </dgm:t>
    </dgm:pt>
    <dgm:pt modelId="{DB6C1627-29AA-46CC-B5F8-2013D6CFC3AE}" type="sibTrans" cxnId="{FB7F41BE-A1A3-431D-94F5-FD4A5CFEC1BB}">
      <dgm:prSet/>
      <dgm:spPr/>
      <dgm:t>
        <a:bodyPr/>
        <a:lstStyle/>
        <a:p>
          <a:endParaRPr lang="en-US"/>
        </a:p>
      </dgm:t>
    </dgm:pt>
    <dgm:pt modelId="{1FF1D4DD-030E-574F-9FD4-C3368C14EE5D}" type="pres">
      <dgm:prSet presAssocID="{93CA83A4-8DA8-4EF0-95EC-944C3E5DB2CF}" presName="outerComposite" presStyleCnt="0">
        <dgm:presLayoutVars>
          <dgm:chMax val="5"/>
          <dgm:dir/>
          <dgm:resizeHandles val="exact"/>
        </dgm:presLayoutVars>
      </dgm:prSet>
      <dgm:spPr/>
    </dgm:pt>
    <dgm:pt modelId="{C8C57C13-1769-9E4E-BF00-F168BC4F238C}" type="pres">
      <dgm:prSet presAssocID="{93CA83A4-8DA8-4EF0-95EC-944C3E5DB2CF}" presName="dummyMaxCanvas" presStyleCnt="0">
        <dgm:presLayoutVars/>
      </dgm:prSet>
      <dgm:spPr/>
    </dgm:pt>
    <dgm:pt modelId="{BDAFD7E4-FB37-BB48-8923-60E6942423C5}" type="pres">
      <dgm:prSet presAssocID="{93CA83A4-8DA8-4EF0-95EC-944C3E5DB2CF}" presName="ThreeNodes_1" presStyleLbl="node1" presStyleIdx="0" presStyleCnt="3">
        <dgm:presLayoutVars>
          <dgm:bulletEnabled val="1"/>
        </dgm:presLayoutVars>
      </dgm:prSet>
      <dgm:spPr/>
    </dgm:pt>
    <dgm:pt modelId="{06157E80-FFF4-324C-BA56-C2FA42A9472E}" type="pres">
      <dgm:prSet presAssocID="{93CA83A4-8DA8-4EF0-95EC-944C3E5DB2CF}" presName="ThreeNodes_2" presStyleLbl="node1" presStyleIdx="1" presStyleCnt="3">
        <dgm:presLayoutVars>
          <dgm:bulletEnabled val="1"/>
        </dgm:presLayoutVars>
      </dgm:prSet>
      <dgm:spPr/>
    </dgm:pt>
    <dgm:pt modelId="{191BA70A-B15A-284A-A5F4-73511C03EB8C}" type="pres">
      <dgm:prSet presAssocID="{93CA83A4-8DA8-4EF0-95EC-944C3E5DB2CF}" presName="ThreeNodes_3" presStyleLbl="node1" presStyleIdx="2" presStyleCnt="3">
        <dgm:presLayoutVars>
          <dgm:bulletEnabled val="1"/>
        </dgm:presLayoutVars>
      </dgm:prSet>
      <dgm:spPr/>
    </dgm:pt>
    <dgm:pt modelId="{1D304491-373F-DD4D-9FE7-DBAA5A19A0C0}" type="pres">
      <dgm:prSet presAssocID="{93CA83A4-8DA8-4EF0-95EC-944C3E5DB2CF}" presName="ThreeConn_1-2" presStyleLbl="fgAccFollowNode1" presStyleIdx="0" presStyleCnt="2">
        <dgm:presLayoutVars>
          <dgm:bulletEnabled val="1"/>
        </dgm:presLayoutVars>
      </dgm:prSet>
      <dgm:spPr/>
    </dgm:pt>
    <dgm:pt modelId="{522543CA-CD01-6240-8E1A-30D8EAA749A5}" type="pres">
      <dgm:prSet presAssocID="{93CA83A4-8DA8-4EF0-95EC-944C3E5DB2CF}" presName="ThreeConn_2-3" presStyleLbl="fgAccFollowNode1" presStyleIdx="1" presStyleCnt="2">
        <dgm:presLayoutVars>
          <dgm:bulletEnabled val="1"/>
        </dgm:presLayoutVars>
      </dgm:prSet>
      <dgm:spPr/>
    </dgm:pt>
    <dgm:pt modelId="{1573171E-06AD-544E-87E1-7B25B91E3350}" type="pres">
      <dgm:prSet presAssocID="{93CA83A4-8DA8-4EF0-95EC-944C3E5DB2CF}" presName="ThreeNodes_1_text" presStyleLbl="node1" presStyleIdx="2" presStyleCnt="3">
        <dgm:presLayoutVars>
          <dgm:bulletEnabled val="1"/>
        </dgm:presLayoutVars>
      </dgm:prSet>
      <dgm:spPr/>
    </dgm:pt>
    <dgm:pt modelId="{11A47E29-0D4B-E949-A154-5CF7BC433F01}" type="pres">
      <dgm:prSet presAssocID="{93CA83A4-8DA8-4EF0-95EC-944C3E5DB2CF}" presName="ThreeNodes_2_text" presStyleLbl="node1" presStyleIdx="2" presStyleCnt="3">
        <dgm:presLayoutVars>
          <dgm:bulletEnabled val="1"/>
        </dgm:presLayoutVars>
      </dgm:prSet>
      <dgm:spPr/>
    </dgm:pt>
    <dgm:pt modelId="{0953609E-D8C9-B74B-B6C5-19233C457C24}" type="pres">
      <dgm:prSet presAssocID="{93CA83A4-8DA8-4EF0-95EC-944C3E5DB2CF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F4A7AB2D-8A93-9B4A-8B20-DD38CDD6E7D2}" type="presOf" srcId="{007E70AD-02FE-44B0-8369-E7BB9FE87B97}" destId="{11A47E29-0D4B-E949-A154-5CF7BC433F01}" srcOrd="1" destOrd="0" presId="urn:microsoft.com/office/officeart/2005/8/layout/vProcess5"/>
    <dgm:cxn modelId="{561FD730-C2CE-8243-8930-2FC096122EBE}" type="presOf" srcId="{C80D1330-A236-4928-8BE4-FC3B55FD2B12}" destId="{522543CA-CD01-6240-8E1A-30D8EAA749A5}" srcOrd="0" destOrd="0" presId="urn:microsoft.com/office/officeart/2005/8/layout/vProcess5"/>
    <dgm:cxn modelId="{D53FE134-B020-FF41-8F3B-0EAED68BFE11}" type="presOf" srcId="{93CA83A4-8DA8-4EF0-95EC-944C3E5DB2CF}" destId="{1FF1D4DD-030E-574F-9FD4-C3368C14EE5D}" srcOrd="0" destOrd="0" presId="urn:microsoft.com/office/officeart/2005/8/layout/vProcess5"/>
    <dgm:cxn modelId="{3A43A244-57EF-6C40-A1D2-5C9EE3B0E515}" type="presOf" srcId="{007E70AD-02FE-44B0-8369-E7BB9FE87B97}" destId="{06157E80-FFF4-324C-BA56-C2FA42A9472E}" srcOrd="0" destOrd="0" presId="urn:microsoft.com/office/officeart/2005/8/layout/vProcess5"/>
    <dgm:cxn modelId="{AC811E8D-313F-2E44-AAB8-3C8705E14977}" type="presOf" srcId="{4B79BF97-8DA9-4027-ACAB-4020DA8E303A}" destId="{BDAFD7E4-FB37-BB48-8923-60E6942423C5}" srcOrd="0" destOrd="0" presId="urn:microsoft.com/office/officeart/2005/8/layout/vProcess5"/>
    <dgm:cxn modelId="{2D9695A7-F414-A744-9243-362E397019EA}" type="presOf" srcId="{4B79BF97-8DA9-4027-ACAB-4020DA8E303A}" destId="{1573171E-06AD-544E-87E1-7B25B91E3350}" srcOrd="1" destOrd="0" presId="urn:microsoft.com/office/officeart/2005/8/layout/vProcess5"/>
    <dgm:cxn modelId="{FB7F41BE-A1A3-431D-94F5-FD4A5CFEC1BB}" srcId="{93CA83A4-8DA8-4EF0-95EC-944C3E5DB2CF}" destId="{090AB8DF-AD9A-4947-8525-D63BD8FBEBDE}" srcOrd="2" destOrd="0" parTransId="{3AB474A5-6A0B-494A-8687-51438B5281EE}" sibTransId="{DB6C1627-29AA-46CC-B5F8-2013D6CFC3AE}"/>
    <dgm:cxn modelId="{601EB2BE-8F43-0746-B20D-D650AF61A885}" type="presOf" srcId="{99F43A5A-10C4-46DB-9372-DFDE0DA7270A}" destId="{1D304491-373F-DD4D-9FE7-DBAA5A19A0C0}" srcOrd="0" destOrd="0" presId="urn:microsoft.com/office/officeart/2005/8/layout/vProcess5"/>
    <dgm:cxn modelId="{E421A0D7-0C2E-7442-A1EA-69F9CC952A7B}" type="presOf" srcId="{090AB8DF-AD9A-4947-8525-D63BD8FBEBDE}" destId="{0953609E-D8C9-B74B-B6C5-19233C457C24}" srcOrd="1" destOrd="0" presId="urn:microsoft.com/office/officeart/2005/8/layout/vProcess5"/>
    <dgm:cxn modelId="{43B5A9EC-F72C-4EB1-8FE1-6AAA226E851C}" srcId="{93CA83A4-8DA8-4EF0-95EC-944C3E5DB2CF}" destId="{007E70AD-02FE-44B0-8369-E7BB9FE87B97}" srcOrd="1" destOrd="0" parTransId="{6AD6593E-8EBD-4386-9C6A-BEEEFB07A93F}" sibTransId="{C80D1330-A236-4928-8BE4-FC3B55FD2B12}"/>
    <dgm:cxn modelId="{C81B76F3-8F58-6F4F-9004-536E4B228A4C}" type="presOf" srcId="{090AB8DF-AD9A-4947-8525-D63BD8FBEBDE}" destId="{191BA70A-B15A-284A-A5F4-73511C03EB8C}" srcOrd="0" destOrd="0" presId="urn:microsoft.com/office/officeart/2005/8/layout/vProcess5"/>
    <dgm:cxn modelId="{254668FB-0070-426A-8C7F-BE8464AD4E7D}" srcId="{93CA83A4-8DA8-4EF0-95EC-944C3E5DB2CF}" destId="{4B79BF97-8DA9-4027-ACAB-4020DA8E303A}" srcOrd="0" destOrd="0" parTransId="{90C9E527-DBD3-4D0F-A8B6-F19220CB7728}" sibTransId="{99F43A5A-10C4-46DB-9372-DFDE0DA7270A}"/>
    <dgm:cxn modelId="{1CFBF0DE-0AB5-E14D-A6C6-431A1E3B25B5}" type="presParOf" srcId="{1FF1D4DD-030E-574F-9FD4-C3368C14EE5D}" destId="{C8C57C13-1769-9E4E-BF00-F168BC4F238C}" srcOrd="0" destOrd="0" presId="urn:microsoft.com/office/officeart/2005/8/layout/vProcess5"/>
    <dgm:cxn modelId="{94F7F94A-CB35-3E4A-B8F7-F7EC3D48C22E}" type="presParOf" srcId="{1FF1D4DD-030E-574F-9FD4-C3368C14EE5D}" destId="{BDAFD7E4-FB37-BB48-8923-60E6942423C5}" srcOrd="1" destOrd="0" presId="urn:microsoft.com/office/officeart/2005/8/layout/vProcess5"/>
    <dgm:cxn modelId="{96081E26-4EDD-FE42-807E-4E2663B5A251}" type="presParOf" srcId="{1FF1D4DD-030E-574F-9FD4-C3368C14EE5D}" destId="{06157E80-FFF4-324C-BA56-C2FA42A9472E}" srcOrd="2" destOrd="0" presId="urn:microsoft.com/office/officeart/2005/8/layout/vProcess5"/>
    <dgm:cxn modelId="{4DFC3A10-7140-2848-9CB5-377764A4C624}" type="presParOf" srcId="{1FF1D4DD-030E-574F-9FD4-C3368C14EE5D}" destId="{191BA70A-B15A-284A-A5F4-73511C03EB8C}" srcOrd="3" destOrd="0" presId="urn:microsoft.com/office/officeart/2005/8/layout/vProcess5"/>
    <dgm:cxn modelId="{F9565D1C-D70A-7945-A2E7-8F8116FD21E2}" type="presParOf" srcId="{1FF1D4DD-030E-574F-9FD4-C3368C14EE5D}" destId="{1D304491-373F-DD4D-9FE7-DBAA5A19A0C0}" srcOrd="4" destOrd="0" presId="urn:microsoft.com/office/officeart/2005/8/layout/vProcess5"/>
    <dgm:cxn modelId="{95ABCB1F-61E4-AA47-AF84-7447552DE314}" type="presParOf" srcId="{1FF1D4DD-030E-574F-9FD4-C3368C14EE5D}" destId="{522543CA-CD01-6240-8E1A-30D8EAA749A5}" srcOrd="5" destOrd="0" presId="urn:microsoft.com/office/officeart/2005/8/layout/vProcess5"/>
    <dgm:cxn modelId="{53A0DE6A-1A2F-CF41-A0C7-4AA78FB290EA}" type="presParOf" srcId="{1FF1D4DD-030E-574F-9FD4-C3368C14EE5D}" destId="{1573171E-06AD-544E-87E1-7B25B91E3350}" srcOrd="6" destOrd="0" presId="urn:microsoft.com/office/officeart/2005/8/layout/vProcess5"/>
    <dgm:cxn modelId="{8C7E3135-1979-CF4E-80AB-322B41187106}" type="presParOf" srcId="{1FF1D4DD-030E-574F-9FD4-C3368C14EE5D}" destId="{11A47E29-0D4B-E949-A154-5CF7BC433F01}" srcOrd="7" destOrd="0" presId="urn:microsoft.com/office/officeart/2005/8/layout/vProcess5"/>
    <dgm:cxn modelId="{CEEF95CE-1D88-6F45-AB97-6D17A9B98A40}" type="presParOf" srcId="{1FF1D4DD-030E-574F-9FD4-C3368C14EE5D}" destId="{0953609E-D8C9-B74B-B6C5-19233C457C2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AFD7E4-FB37-BB48-8923-60E6942423C5}">
      <dsp:nvSpPr>
        <dsp:cNvPr id="0" name=""/>
        <dsp:cNvSpPr/>
      </dsp:nvSpPr>
      <dsp:spPr>
        <a:xfrm>
          <a:off x="0" y="0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Код повинен стати чистішим.</a:t>
          </a:r>
          <a:endParaRPr lang="en-US" sz="2600" kern="1200"/>
        </a:p>
      </dsp:txBody>
      <dsp:txXfrm>
        <a:off x="29912" y="29912"/>
        <a:ext cx="8159021" cy="961459"/>
      </dsp:txXfrm>
    </dsp:sp>
    <dsp:sp modelId="{06157E80-FFF4-324C-BA56-C2FA42A9472E}">
      <dsp:nvSpPr>
        <dsp:cNvPr id="0" name=""/>
        <dsp:cNvSpPr/>
      </dsp:nvSpPr>
      <dsp:spPr>
        <a:xfrm>
          <a:off x="817152" y="1191496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677407"/>
            <a:satOff val="-3316"/>
            <a:lumOff val="1862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 процесі рефакторингу НЕ створюється нова функціональність.</a:t>
          </a:r>
          <a:endParaRPr lang="en-US" sz="2600" kern="1200"/>
        </a:p>
      </dsp:txBody>
      <dsp:txXfrm>
        <a:off x="847064" y="1221408"/>
        <a:ext cx="7720253" cy="961459"/>
      </dsp:txXfrm>
    </dsp:sp>
    <dsp:sp modelId="{191BA70A-B15A-284A-A5F4-73511C03EB8C}">
      <dsp:nvSpPr>
        <dsp:cNvPr id="0" name=""/>
        <dsp:cNvSpPr/>
      </dsp:nvSpPr>
      <dsp:spPr>
        <a:xfrm>
          <a:off x="1634305" y="2382993"/>
          <a:ext cx="9261064" cy="1021283"/>
        </a:xfrm>
        <a:prstGeom prst="roundRect">
          <a:avLst>
            <a:gd name="adj" fmla="val 10000"/>
          </a:avLst>
        </a:prstGeom>
        <a:solidFill>
          <a:schemeClr val="accent2">
            <a:hueOff val="1354814"/>
            <a:satOff val="-6632"/>
            <a:lumOff val="3725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2600" b="1" kern="1200"/>
            <a:t>Всі існуючі тести повинні успішно проходити.</a:t>
          </a:r>
          <a:endParaRPr lang="en-US" sz="2600" kern="1200"/>
        </a:p>
      </dsp:txBody>
      <dsp:txXfrm>
        <a:off x="1664217" y="2412905"/>
        <a:ext cx="7720253" cy="961459"/>
      </dsp:txXfrm>
    </dsp:sp>
    <dsp:sp modelId="{1D304491-373F-DD4D-9FE7-DBAA5A19A0C0}">
      <dsp:nvSpPr>
        <dsp:cNvPr id="0" name=""/>
        <dsp:cNvSpPr/>
      </dsp:nvSpPr>
      <dsp:spPr>
        <a:xfrm>
          <a:off x="8597230" y="774473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8746593" y="774473"/>
        <a:ext cx="365108" cy="499535"/>
      </dsp:txXfrm>
    </dsp:sp>
    <dsp:sp modelId="{522543CA-CD01-6240-8E1A-30D8EAA749A5}">
      <dsp:nvSpPr>
        <dsp:cNvPr id="0" name=""/>
        <dsp:cNvSpPr/>
      </dsp:nvSpPr>
      <dsp:spPr>
        <a:xfrm>
          <a:off x="9414383" y="1959161"/>
          <a:ext cx="663834" cy="66383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1629769"/>
            <a:satOff val="-4713"/>
            <a:lumOff val="-100"/>
            <a:alphaOff val="0"/>
          </a:schemeClr>
        </a:solidFill>
        <a:ln w="19050" cap="rnd" cmpd="sng" algn="ctr">
          <a:solidFill>
            <a:schemeClr val="accent2">
              <a:tint val="40000"/>
              <a:alpha val="90000"/>
              <a:hueOff val="1629769"/>
              <a:satOff val="-4713"/>
              <a:lumOff val="-10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000" kern="1200"/>
        </a:p>
      </dsp:txBody>
      <dsp:txXfrm>
        <a:off x="9563746" y="1959161"/>
        <a:ext cx="365108" cy="4995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44963-4BD3-CA40-AF4C-A8C8A89D50DA}" type="datetimeFigureOut">
              <a:rPr lang="en-UA" smtClean="0"/>
              <a:t>10/21/20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5D5206-4D17-6A46-A50C-A20021DF5D24}" type="slidenum">
              <a:rPr lang="en-UA" smtClean="0"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039142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5D5206-4D17-6A46-A50C-A20021DF5D24}" type="slidenum">
              <a:rPr lang="en-UA" smtClean="0"/>
              <a:t>1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7551180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43141-A139-2D44-B212-B35515D12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2520" y="288236"/>
            <a:ext cx="8825658" cy="4499084"/>
          </a:xfrm>
        </p:spPr>
        <p:txBody>
          <a:bodyPr/>
          <a:lstStyle/>
          <a:p>
            <a:pPr algn="ctr"/>
            <a:r>
              <a:rPr lang="en-UA" sz="5000" dirty="0"/>
              <a:t>Lohika - Java Club, Lviv/Ukraine</a:t>
            </a:r>
            <a:br>
              <a:rPr lang="en-UA" sz="5000" dirty="0"/>
            </a:br>
            <a:br>
              <a:rPr lang="en-UA" sz="5000" dirty="0"/>
            </a:br>
            <a:r>
              <a:rPr lang="en-UA" sz="5000" dirty="0">
                <a:solidFill>
                  <a:srgbClr val="FFC000"/>
                </a:solidFill>
              </a:rPr>
              <a:t>Reffactoring patterns</a:t>
            </a:r>
            <a:br>
              <a:rPr lang="en-UA" sz="5000" dirty="0"/>
            </a:br>
            <a:endParaRPr lang="en-UA" sz="5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25BE07F-A509-2D49-A6F7-6F81A2807B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3251" y="5373729"/>
            <a:ext cx="8825658" cy="861420"/>
          </a:xfrm>
        </p:spPr>
        <p:txBody>
          <a:bodyPr>
            <a:normAutofit/>
          </a:bodyPr>
          <a:lstStyle/>
          <a:p>
            <a:pPr algn="ctr"/>
            <a:r>
              <a:rPr lang="en-UA" sz="2600" b="1" dirty="0"/>
              <a:t>22/10/2020</a:t>
            </a:r>
          </a:p>
        </p:txBody>
      </p:sp>
    </p:spTree>
    <p:extLst>
      <p:ext uri="{BB962C8B-B14F-4D97-AF65-F5344CB8AC3E}">
        <p14:creationId xmlns:p14="http://schemas.microsoft.com/office/powerpoint/2010/main" val="153805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F7127C0C-0D1E-464D-9CD0-CAD392F4A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588771"/>
            <a:ext cx="10905066" cy="3680458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43942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DF0281-9A7A-A548-B4BA-FD6F238B9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75730" y="643467"/>
            <a:ext cx="6440539" cy="557106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322981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7695338-AEFD-4548-B45E-0E627652F3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809235" y="643467"/>
            <a:ext cx="6573529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79820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886EE8-D3AC-644E-ABF0-260C611530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63672" y="643467"/>
            <a:ext cx="5264655" cy="5571066"/>
          </a:xfrm>
          <a:prstGeom prst="rect">
            <a:avLst/>
          </a:prstGeom>
        </p:spPr>
      </p:pic>
      <p:sp>
        <p:nvSpPr>
          <p:cNvPr id="64" name="Rectangle 6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140621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7F12575-57B3-D640-9DF3-27DC483AE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331359" y="643467"/>
            <a:ext cx="552928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40204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 descr="Diagram, engineering drawing, schematic&#10;&#10;Description automatically generated">
            <a:extLst>
              <a:ext uri="{FF2B5EF4-FFF2-40B4-BE49-F238E27FC236}">
                <a16:creationId xmlns:a16="http://schemas.microsoft.com/office/drawing/2014/main" id="{CD1F4622-419D-4649-A447-DBBBD104B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9996" y="643467"/>
            <a:ext cx="6072007" cy="5571066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57055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867E0A-69FC-DE48-BF70-A4DA1849C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79719"/>
            <a:ext cx="10905066" cy="389856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479026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Picture 5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2" name="Oval 6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8" name="Rectangle 6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41DE75E-D560-6F4F-89CA-7AFAA0526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63859" y="643467"/>
            <a:ext cx="5864281" cy="5571066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459885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EEAF6E-7A3A-B149-B98A-72A2F89907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00962" y="643467"/>
            <a:ext cx="6190075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102178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62E2CCF-405B-AD4C-B984-C389680958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0621" y="643467"/>
            <a:ext cx="633075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710682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AACB0-4463-0740-8424-7598DD0D2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2" y="740953"/>
            <a:ext cx="9404723" cy="829429"/>
          </a:xfrm>
        </p:spPr>
        <p:txBody>
          <a:bodyPr/>
          <a:lstStyle/>
          <a:p>
            <a:pPr algn="ctr"/>
            <a:r>
              <a:rPr lang="uk-UA" dirty="0"/>
              <a:t>Вступ</a:t>
            </a:r>
            <a:endParaRPr lang="en-U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22425-7E42-F742-9970-455DD27AA2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7845" y="1993284"/>
            <a:ext cx="5348164" cy="3294334"/>
          </a:xfrm>
        </p:spPr>
        <p:txBody>
          <a:bodyPr>
            <a:normAutofit/>
          </a:bodyPr>
          <a:lstStyle/>
          <a:p>
            <a:r>
              <a:rPr lang="uk-UA" sz="2600" dirty="0"/>
              <a:t>Чистий код</a:t>
            </a:r>
          </a:p>
          <a:p>
            <a:r>
              <a:rPr lang="uk-UA" sz="2600" dirty="0"/>
              <a:t>Технічний борг</a:t>
            </a:r>
          </a:p>
          <a:p>
            <a:r>
              <a:rPr lang="uk-UA" sz="2600" dirty="0"/>
              <a:t>Коли </a:t>
            </a:r>
            <a:r>
              <a:rPr lang="uk-UA" sz="2600" dirty="0" err="1"/>
              <a:t>рефакторити</a:t>
            </a:r>
            <a:endParaRPr lang="uk-UA" sz="2600" dirty="0"/>
          </a:p>
          <a:p>
            <a:r>
              <a:rPr lang="uk-UA" sz="2600" dirty="0"/>
              <a:t>Як </a:t>
            </a:r>
            <a:r>
              <a:rPr lang="uk-UA" sz="2600" dirty="0" err="1"/>
              <a:t>рефакторити</a:t>
            </a:r>
            <a:endParaRPr lang="uk-UA" sz="2600" dirty="0"/>
          </a:p>
          <a:p>
            <a:r>
              <a:rPr lang="uk-UA" sz="2600" dirty="0"/>
              <a:t>Запахи</a:t>
            </a:r>
            <a:r>
              <a:rPr lang="en-US" sz="2600" dirty="0"/>
              <a:t> (23)</a:t>
            </a:r>
            <a:endParaRPr lang="uk-UA" sz="2600" dirty="0"/>
          </a:p>
          <a:p>
            <a:r>
              <a:rPr lang="ru-RU" sz="2600"/>
              <a:t>Прийоми рефакторингу</a:t>
            </a:r>
            <a:r>
              <a:rPr lang="en-US" sz="2600"/>
              <a:t> (65)</a:t>
            </a:r>
            <a:endParaRPr lang="ru-RU" sz="2600"/>
          </a:p>
          <a:p>
            <a:endParaRPr lang="en-UA" sz="2600" dirty="0"/>
          </a:p>
        </p:txBody>
      </p:sp>
    </p:spTree>
    <p:extLst>
      <p:ext uri="{BB962C8B-B14F-4D97-AF65-F5344CB8AC3E}">
        <p14:creationId xmlns:p14="http://schemas.microsoft.com/office/powerpoint/2010/main" val="77568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7C399D-F5A3-8443-A477-8A8B5F030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18062" y="643467"/>
            <a:ext cx="6155875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412064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2EF474F-95CE-D24F-AD45-D8C0A793A9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66088"/>
            <a:ext cx="10905066" cy="39258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6228244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2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67" name="Oval 66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9" name="Picture 68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5317123-28F5-C14F-B109-9B6DBDD2DF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9423" y="643467"/>
            <a:ext cx="7750057" cy="5571066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917210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EE8342-33E9-444E-B036-4408ED7EF4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60851" y="643467"/>
            <a:ext cx="567029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483756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B63A62-08FB-3F43-B6D9-03B6554BE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779373" y="643467"/>
            <a:ext cx="8067063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031139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54AE447-55C4-1446-9CFF-761220B133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802029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AC4E4AF-945E-EF45-87D8-68C8181936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24764" y="643467"/>
            <a:ext cx="5942472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209115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51B312-3FCD-7840-BDF5-62177E421C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30621" y="643467"/>
            <a:ext cx="633075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72233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9B043FC7-F2E8-3F47-9A1F-B09B74B55F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522412" y="643467"/>
            <a:ext cx="8077199" cy="5571066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626915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0EAE2D3-CEBE-DC4E-8054-046B7C6A85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66187" y="643467"/>
            <a:ext cx="625962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8054798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58" y="711135"/>
            <a:ext cx="9404723" cy="789673"/>
          </a:xfrm>
        </p:spPr>
        <p:txBody>
          <a:bodyPr/>
          <a:lstStyle/>
          <a:p>
            <a:r>
              <a:rPr lang="uk-UA" b="1" dirty="0"/>
              <a:t>Чистий код</a:t>
            </a:r>
            <a:endParaRPr lang="en-UA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58" y="2042978"/>
            <a:ext cx="8946541" cy="4195481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	</a:t>
            </a:r>
            <a:r>
              <a:rPr lang="ru-RU" dirty="0" err="1"/>
              <a:t>Рефакторинг</a:t>
            </a:r>
            <a:r>
              <a:rPr lang="ru-RU" dirty="0"/>
              <a:t> - </a:t>
            </a:r>
            <a:r>
              <a:rPr lang="ru-RU" dirty="0" err="1"/>
              <a:t>це</a:t>
            </a:r>
            <a:r>
              <a:rPr lang="ru-RU" dirty="0"/>
              <a:t>, в першу </a:t>
            </a:r>
            <a:r>
              <a:rPr lang="ru-RU" dirty="0" err="1"/>
              <a:t>чергу</a:t>
            </a:r>
            <a:r>
              <a:rPr lang="ru-RU" dirty="0"/>
              <a:t>, </a:t>
            </a:r>
            <a:r>
              <a:rPr lang="ru-RU" dirty="0" err="1"/>
              <a:t>перетворення</a:t>
            </a:r>
            <a:r>
              <a:rPr lang="ru-RU" dirty="0"/>
              <a:t> </a:t>
            </a:r>
            <a:r>
              <a:rPr lang="ru-RU" dirty="0" err="1"/>
              <a:t>брудного</a:t>
            </a:r>
            <a:r>
              <a:rPr lang="ru-RU" dirty="0"/>
              <a:t> коду в </a:t>
            </a:r>
            <a:r>
              <a:rPr lang="ru-RU" dirty="0" err="1"/>
              <a:t>чистий</a:t>
            </a:r>
            <a:r>
              <a:rPr lang="ru-RU" dirty="0"/>
              <a:t>.</a:t>
            </a:r>
          </a:p>
          <a:p>
            <a:pPr marL="0" indent="0">
              <a:buNone/>
            </a:pPr>
            <a:endParaRPr lang="ru-RU" dirty="0"/>
          </a:p>
          <a:p>
            <a:r>
              <a:rPr lang="ru-RU" b="1" dirty="0" err="1"/>
              <a:t>Чистий</a:t>
            </a:r>
            <a:r>
              <a:rPr lang="ru-RU" b="1" dirty="0"/>
              <a:t> код проходить </a:t>
            </a:r>
            <a:r>
              <a:rPr lang="ru-RU" b="1" dirty="0" err="1"/>
              <a:t>усі</a:t>
            </a:r>
            <a:r>
              <a:rPr lang="ru-RU" b="1" dirty="0"/>
              <a:t> тести</a:t>
            </a:r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очевидний</a:t>
            </a:r>
            <a:r>
              <a:rPr lang="ru-RU" b="1" dirty="0"/>
              <a:t> для </a:t>
            </a:r>
            <a:r>
              <a:rPr lang="ru-RU" b="1" dirty="0" err="1"/>
              <a:t>інших</a:t>
            </a:r>
            <a:r>
              <a:rPr lang="ru-RU" b="1" dirty="0"/>
              <a:t> </a:t>
            </a:r>
            <a:r>
              <a:rPr lang="ru-RU" b="1" dirty="0" err="1"/>
              <a:t>програмістів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не </a:t>
            </a:r>
            <a:r>
              <a:rPr lang="ru-RU" b="1" dirty="0" err="1"/>
              <a:t>містить</a:t>
            </a:r>
            <a:r>
              <a:rPr lang="ru-RU" b="1" dirty="0"/>
              <a:t> </a:t>
            </a:r>
            <a:r>
              <a:rPr lang="ru-RU" b="1" dirty="0" err="1"/>
              <a:t>дублювання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містить</a:t>
            </a:r>
            <a:r>
              <a:rPr lang="ru-RU" b="1" dirty="0"/>
              <a:t> </a:t>
            </a:r>
            <a:r>
              <a:rPr lang="ru-RU" b="1" dirty="0" err="1"/>
              <a:t>мінімум</a:t>
            </a:r>
            <a:r>
              <a:rPr lang="ru-RU" b="1" dirty="0"/>
              <a:t> </a:t>
            </a:r>
            <a:r>
              <a:rPr lang="ru-RU" b="1" dirty="0" err="1"/>
              <a:t>класів</a:t>
            </a:r>
            <a:r>
              <a:rPr lang="ru-RU" b="1" dirty="0"/>
              <a:t> та </a:t>
            </a:r>
            <a:r>
              <a:rPr lang="ru-RU" b="1" dirty="0" err="1"/>
              <a:t>інших</a:t>
            </a:r>
            <a:r>
              <a:rPr lang="ru-RU" b="1" dirty="0"/>
              <a:t> </a:t>
            </a:r>
            <a:r>
              <a:rPr lang="ru-RU" b="1" dirty="0" err="1"/>
              <a:t>рухомих</a:t>
            </a:r>
            <a:r>
              <a:rPr lang="ru-RU" b="1" dirty="0"/>
              <a:t> </a:t>
            </a:r>
            <a:r>
              <a:rPr lang="ru-RU" b="1" dirty="0" err="1"/>
              <a:t>частин</a:t>
            </a:r>
            <a:endParaRPr lang="ru-RU" b="1" dirty="0"/>
          </a:p>
          <a:p>
            <a:r>
              <a:rPr lang="ru-RU" b="1" dirty="0" err="1"/>
              <a:t>Чистий</a:t>
            </a:r>
            <a:r>
              <a:rPr lang="ru-RU" b="1" dirty="0"/>
              <a:t> код </a:t>
            </a:r>
            <a:r>
              <a:rPr lang="ru-RU" b="1" dirty="0" err="1"/>
              <a:t>легше</a:t>
            </a:r>
            <a:r>
              <a:rPr lang="ru-RU" b="1" dirty="0"/>
              <a:t> і </a:t>
            </a:r>
            <a:r>
              <a:rPr lang="ru-RU" b="1" dirty="0" err="1"/>
              <a:t>дешевше</a:t>
            </a:r>
            <a:r>
              <a:rPr lang="ru-RU" b="1" dirty="0"/>
              <a:t> </a:t>
            </a:r>
            <a:r>
              <a:rPr lang="ru-RU" b="1" dirty="0" err="1"/>
              <a:t>підтримувати</a:t>
            </a:r>
            <a:r>
              <a:rPr lang="ru-RU" b="1" dirty="0"/>
              <a:t>!</a:t>
            </a:r>
          </a:p>
          <a:p>
            <a:pPr marL="0" indent="0">
              <a:buNone/>
            </a:pPr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11836903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9C2F46-8128-5D49-BA74-8354729211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974955" y="643467"/>
            <a:ext cx="6242090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4492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AFD98BA-B846-F949-9106-C711848337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34974" y="643467"/>
            <a:ext cx="6122051" cy="5571066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294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2EACE71-1ACD-4A49-82F1-7671030BA3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643467" y="1425194"/>
            <a:ext cx="10905066" cy="4007611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772078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72EEFF-5BCC-EC4A-A32B-6C3F8DF4CB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1701" y="643467"/>
            <a:ext cx="6088598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0676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9" name="Content Placeholder 28">
            <a:extLst>
              <a:ext uri="{FF2B5EF4-FFF2-40B4-BE49-F238E27FC236}">
                <a16:creationId xmlns:a16="http://schemas.microsoft.com/office/drawing/2014/main" id="{A649011C-E57B-9742-8AC2-DB60F617E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646422" y="643467"/>
            <a:ext cx="6899155" cy="5571066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3216949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7EA76D-DDE2-854D-8641-4F51DD8B3D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75207" y="643467"/>
            <a:ext cx="564158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941518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A247F51-5BED-F442-B1FC-DAA5328C94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059996" y="643467"/>
            <a:ext cx="6072007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836394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FBBD258-93FF-0D47-984D-90DB57933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186827" y="643467"/>
            <a:ext cx="5818346" cy="557106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488586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1E7F-9696-744F-9FFA-08B6B8F41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4400"/>
              <a:t>Прийоми рефакторингу</a:t>
            </a:r>
            <a:br>
              <a:rPr lang="ru-RU" sz="4400"/>
            </a:b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E47400-7423-7A49-808E-035D0F8219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6742" y="2028204"/>
            <a:ext cx="8946541" cy="4195481"/>
          </a:xfrm>
        </p:spPr>
        <p:txBody>
          <a:bodyPr/>
          <a:lstStyle/>
          <a:p>
            <a:pPr marL="0" indent="0" algn="ctr">
              <a:buNone/>
            </a:pPr>
            <a:endParaRPr lang="ru-RU" sz="9600"/>
          </a:p>
          <a:p>
            <a:pPr marL="0" indent="0" algn="ctr">
              <a:buNone/>
            </a:pPr>
            <a:r>
              <a:rPr lang="en-UA" sz="9600"/>
              <a:t>TBD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127414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58" y="711135"/>
            <a:ext cx="9404723" cy="789673"/>
          </a:xfrm>
        </p:spPr>
        <p:txBody>
          <a:bodyPr/>
          <a:lstStyle/>
          <a:p>
            <a:r>
              <a:rPr lang="ru-RU" b="1" dirty="0" err="1"/>
              <a:t>Технічний</a:t>
            </a:r>
            <a:r>
              <a:rPr lang="ru-RU" b="1" dirty="0"/>
              <a:t> борг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6058" y="1784561"/>
            <a:ext cx="9630881" cy="4715630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 dirty="0"/>
              <a:t>	</a:t>
            </a:r>
            <a:r>
              <a:rPr lang="ru-RU" dirty="0" err="1"/>
              <a:t> Технічний борг - це метафора програмної інженерії, що позначає накопичені в програмному коді або архітектурі проблеми, пов'язані зі зневагою до якості при розробці програмного забезпечення і викликають додаткові витрати праці в майбутньому.</a:t>
            </a:r>
            <a:endParaRPr lang="ru-RU" dirty="0"/>
          </a:p>
          <a:p>
            <a:r>
              <a:rPr lang="ru-RU" b="1"/>
              <a:t>Тиск бізнесу </a:t>
            </a:r>
            <a:endParaRPr lang="en-US" b="1"/>
          </a:p>
          <a:p>
            <a:r>
              <a:rPr lang="ru-RU" b="1"/>
              <a:t>Брак розуміння або процесів </a:t>
            </a:r>
            <a:endParaRPr lang="en-US" b="1"/>
          </a:p>
          <a:p>
            <a:r>
              <a:rPr lang="ru-RU" b="1"/>
              <a:t>Брак набору тестів </a:t>
            </a:r>
            <a:endParaRPr lang="en-US" b="1"/>
          </a:p>
          <a:p>
            <a:r>
              <a:rPr lang="ru-RU" b="1"/>
              <a:t>Брак документації </a:t>
            </a:r>
            <a:endParaRPr lang="en-US" b="1"/>
          </a:p>
          <a:p>
            <a:r>
              <a:rPr lang="ru-RU" b="1"/>
              <a:t>Відтермінування рефакторингу</a:t>
            </a:r>
            <a:endParaRPr lang="en-UA" b="1" dirty="0"/>
          </a:p>
          <a:p>
            <a:r>
              <a:rPr lang="ru-RU" b="1"/>
              <a:t>Брак відповідності до стандартів</a:t>
            </a:r>
            <a:endParaRPr lang="en-US" b="1"/>
          </a:p>
          <a:p>
            <a:r>
              <a:rPr lang="ru-RU" b="1"/>
              <a:t>Відсутність компетенції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66FD7D6-AC62-B642-8F33-9823009A3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930727"/>
            <a:ext cx="4746710" cy="3216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0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1">
            <a:extLst>
              <a:ext uri="{FF2B5EF4-FFF2-40B4-BE49-F238E27FC236}">
                <a16:creationId xmlns:a16="http://schemas.microsoft.com/office/drawing/2014/main" id="{35289CFF-D07A-4387-8199-FF9CF09B4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2417" cy="5095933"/>
          </a:xfrm>
          <a:custGeom>
            <a:avLst/>
            <a:gdLst>
              <a:gd name="connsiteX0" fmla="*/ 0 w 12192417"/>
              <a:gd name="connsiteY0" fmla="*/ 0 h 5095933"/>
              <a:gd name="connsiteX1" fmla="*/ 71931 w 12192417"/>
              <a:gd name="connsiteY1" fmla="*/ 12261 h 5095933"/>
              <a:gd name="connsiteX2" fmla="*/ 282848 w 12192417"/>
              <a:gd name="connsiteY2" fmla="*/ 48343 h 5095933"/>
              <a:gd name="connsiteX3" fmla="*/ 436463 w 12192417"/>
              <a:gd name="connsiteY3" fmla="*/ 73565 h 5095933"/>
              <a:gd name="connsiteX4" fmla="*/ 619338 w 12192417"/>
              <a:gd name="connsiteY4" fmla="*/ 100188 h 5095933"/>
              <a:gd name="connsiteX5" fmla="*/ 836350 w 12192417"/>
              <a:gd name="connsiteY5" fmla="*/ 132066 h 5095933"/>
              <a:gd name="connsiteX6" fmla="*/ 1076527 w 12192417"/>
              <a:gd name="connsiteY6" fmla="*/ 165696 h 5095933"/>
              <a:gd name="connsiteX7" fmla="*/ 1347183 w 12192417"/>
              <a:gd name="connsiteY7" fmla="*/ 201077 h 5095933"/>
              <a:gd name="connsiteX8" fmla="*/ 1642222 w 12192417"/>
              <a:gd name="connsiteY8" fmla="*/ 238560 h 5095933"/>
              <a:gd name="connsiteX9" fmla="*/ 1962863 w 12192417"/>
              <a:gd name="connsiteY9" fmla="*/ 276043 h 5095933"/>
              <a:gd name="connsiteX10" fmla="*/ 2304231 w 12192417"/>
              <a:gd name="connsiteY10" fmla="*/ 314227 h 5095933"/>
              <a:gd name="connsiteX11" fmla="*/ 2672420 w 12192417"/>
              <a:gd name="connsiteY11" fmla="*/ 349608 h 5095933"/>
              <a:gd name="connsiteX12" fmla="*/ 3057677 w 12192417"/>
              <a:gd name="connsiteY12" fmla="*/ 383588 h 5095933"/>
              <a:gd name="connsiteX13" fmla="*/ 3464880 w 12192417"/>
              <a:gd name="connsiteY13" fmla="*/ 414415 h 5095933"/>
              <a:gd name="connsiteX14" fmla="*/ 3889151 w 12192417"/>
              <a:gd name="connsiteY14" fmla="*/ 443841 h 5095933"/>
              <a:gd name="connsiteX15" fmla="*/ 4331709 w 12192417"/>
              <a:gd name="connsiteY15" fmla="*/ 471515 h 5095933"/>
              <a:gd name="connsiteX16" fmla="*/ 4558475 w 12192417"/>
              <a:gd name="connsiteY16" fmla="*/ 481324 h 5095933"/>
              <a:gd name="connsiteX17" fmla="*/ 4790117 w 12192417"/>
              <a:gd name="connsiteY17" fmla="*/ 492183 h 5095933"/>
              <a:gd name="connsiteX18" fmla="*/ 5025417 w 12192417"/>
              <a:gd name="connsiteY18" fmla="*/ 502342 h 5095933"/>
              <a:gd name="connsiteX19" fmla="*/ 5261936 w 12192417"/>
              <a:gd name="connsiteY19" fmla="*/ 508998 h 5095933"/>
              <a:gd name="connsiteX20" fmla="*/ 5503331 w 12192417"/>
              <a:gd name="connsiteY20" fmla="*/ 514953 h 5095933"/>
              <a:gd name="connsiteX21" fmla="*/ 5747166 w 12192417"/>
              <a:gd name="connsiteY21" fmla="*/ 521259 h 5095933"/>
              <a:gd name="connsiteX22" fmla="*/ 5995876 w 12192417"/>
              <a:gd name="connsiteY22" fmla="*/ 525463 h 5095933"/>
              <a:gd name="connsiteX23" fmla="*/ 6247025 w 12192417"/>
              <a:gd name="connsiteY23" fmla="*/ 525463 h 5095933"/>
              <a:gd name="connsiteX24" fmla="*/ 6500612 w 12192417"/>
              <a:gd name="connsiteY24" fmla="*/ 527565 h 5095933"/>
              <a:gd name="connsiteX25" fmla="*/ 6756638 w 12192417"/>
              <a:gd name="connsiteY25" fmla="*/ 525463 h 5095933"/>
              <a:gd name="connsiteX26" fmla="*/ 7016321 w 12192417"/>
              <a:gd name="connsiteY26" fmla="*/ 521259 h 5095933"/>
              <a:gd name="connsiteX27" fmla="*/ 7276004 w 12192417"/>
              <a:gd name="connsiteY27" fmla="*/ 517406 h 5095933"/>
              <a:gd name="connsiteX28" fmla="*/ 7539344 w 12192417"/>
              <a:gd name="connsiteY28" fmla="*/ 508998 h 5095933"/>
              <a:gd name="connsiteX29" fmla="*/ 7805123 w 12192417"/>
              <a:gd name="connsiteY29" fmla="*/ 500241 h 5095933"/>
              <a:gd name="connsiteX30" fmla="*/ 8070902 w 12192417"/>
              <a:gd name="connsiteY30" fmla="*/ 490082 h 5095933"/>
              <a:gd name="connsiteX31" fmla="*/ 8339120 w 12192417"/>
              <a:gd name="connsiteY31" fmla="*/ 475719 h 5095933"/>
              <a:gd name="connsiteX32" fmla="*/ 8609775 w 12192417"/>
              <a:gd name="connsiteY32" fmla="*/ 458554 h 5095933"/>
              <a:gd name="connsiteX33" fmla="*/ 8881650 w 12192417"/>
              <a:gd name="connsiteY33" fmla="*/ 442089 h 5095933"/>
              <a:gd name="connsiteX34" fmla="*/ 9153525 w 12192417"/>
              <a:gd name="connsiteY34" fmla="*/ 421071 h 5095933"/>
              <a:gd name="connsiteX35" fmla="*/ 9429057 w 12192417"/>
              <a:gd name="connsiteY35" fmla="*/ 395849 h 5095933"/>
              <a:gd name="connsiteX36" fmla="*/ 9700932 w 12192417"/>
              <a:gd name="connsiteY36" fmla="*/ 370626 h 5095933"/>
              <a:gd name="connsiteX37" fmla="*/ 9977683 w 12192417"/>
              <a:gd name="connsiteY37" fmla="*/ 341551 h 5095933"/>
              <a:gd name="connsiteX38" fmla="*/ 10255654 w 12192417"/>
              <a:gd name="connsiteY38" fmla="*/ 309673 h 5095933"/>
              <a:gd name="connsiteX39" fmla="*/ 10529967 w 12192417"/>
              <a:gd name="connsiteY39" fmla="*/ 276043 h 5095933"/>
              <a:gd name="connsiteX40" fmla="*/ 10807938 w 12192417"/>
              <a:gd name="connsiteY40" fmla="*/ 236809 h 5095933"/>
              <a:gd name="connsiteX41" fmla="*/ 11084689 w 12192417"/>
              <a:gd name="connsiteY41" fmla="*/ 194772 h 5095933"/>
              <a:gd name="connsiteX42" fmla="*/ 11362660 w 12192417"/>
              <a:gd name="connsiteY42" fmla="*/ 153085 h 5095933"/>
              <a:gd name="connsiteX43" fmla="*/ 11639411 w 12192417"/>
              <a:gd name="connsiteY43" fmla="*/ 104392 h 5095933"/>
              <a:gd name="connsiteX44" fmla="*/ 11914944 w 12192417"/>
              <a:gd name="connsiteY44" fmla="*/ 54648 h 5095933"/>
              <a:gd name="connsiteX45" fmla="*/ 12191695 w 12192417"/>
              <a:gd name="connsiteY45" fmla="*/ 2452 h 5095933"/>
              <a:gd name="connsiteX46" fmla="*/ 12191695 w 12192417"/>
              <a:gd name="connsiteY46" fmla="*/ 2162231 h 5095933"/>
              <a:gd name="connsiteX47" fmla="*/ 12192417 w 12192417"/>
              <a:gd name="connsiteY47" fmla="*/ 2162231 h 5095933"/>
              <a:gd name="connsiteX48" fmla="*/ 12192417 w 12192417"/>
              <a:gd name="connsiteY48" fmla="*/ 5095933 h 5095933"/>
              <a:gd name="connsiteX49" fmla="*/ 0 w 12192417"/>
              <a:gd name="connsiteY49" fmla="*/ 5095933 h 5095933"/>
              <a:gd name="connsiteX50" fmla="*/ 0 w 12192417"/>
              <a:gd name="connsiteY50" fmla="*/ 2791958 h 5095933"/>
              <a:gd name="connsiteX51" fmla="*/ 0 w 12192417"/>
              <a:gd name="connsiteY51" fmla="*/ 2162231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192417" h="5095933">
                <a:moveTo>
                  <a:pt x="0" y="0"/>
                </a:moveTo>
                <a:lnTo>
                  <a:pt x="71931" y="12261"/>
                </a:lnTo>
                <a:lnTo>
                  <a:pt x="282848" y="48343"/>
                </a:lnTo>
                <a:lnTo>
                  <a:pt x="436463" y="73565"/>
                </a:lnTo>
                <a:lnTo>
                  <a:pt x="619338" y="100188"/>
                </a:lnTo>
                <a:lnTo>
                  <a:pt x="836350" y="132066"/>
                </a:lnTo>
                <a:lnTo>
                  <a:pt x="1076527" y="165696"/>
                </a:lnTo>
                <a:lnTo>
                  <a:pt x="1347183" y="201077"/>
                </a:lnTo>
                <a:lnTo>
                  <a:pt x="1642222" y="238560"/>
                </a:lnTo>
                <a:lnTo>
                  <a:pt x="1962863" y="276043"/>
                </a:lnTo>
                <a:lnTo>
                  <a:pt x="2304231" y="314227"/>
                </a:lnTo>
                <a:lnTo>
                  <a:pt x="2672420" y="349608"/>
                </a:lnTo>
                <a:lnTo>
                  <a:pt x="3057677" y="383588"/>
                </a:lnTo>
                <a:lnTo>
                  <a:pt x="3464880" y="414415"/>
                </a:lnTo>
                <a:lnTo>
                  <a:pt x="3889151" y="443841"/>
                </a:lnTo>
                <a:lnTo>
                  <a:pt x="4331709" y="471515"/>
                </a:lnTo>
                <a:lnTo>
                  <a:pt x="4558475" y="481324"/>
                </a:lnTo>
                <a:lnTo>
                  <a:pt x="4790117" y="492183"/>
                </a:lnTo>
                <a:lnTo>
                  <a:pt x="5025417" y="502342"/>
                </a:lnTo>
                <a:lnTo>
                  <a:pt x="5261936" y="508998"/>
                </a:lnTo>
                <a:lnTo>
                  <a:pt x="5503331" y="514953"/>
                </a:lnTo>
                <a:lnTo>
                  <a:pt x="5747166" y="521259"/>
                </a:lnTo>
                <a:lnTo>
                  <a:pt x="5995876" y="525463"/>
                </a:lnTo>
                <a:lnTo>
                  <a:pt x="6247025" y="525463"/>
                </a:lnTo>
                <a:lnTo>
                  <a:pt x="6500612" y="527565"/>
                </a:lnTo>
                <a:lnTo>
                  <a:pt x="6756638" y="525463"/>
                </a:lnTo>
                <a:lnTo>
                  <a:pt x="7016321" y="521259"/>
                </a:lnTo>
                <a:lnTo>
                  <a:pt x="7276004" y="517406"/>
                </a:lnTo>
                <a:lnTo>
                  <a:pt x="7539344" y="508998"/>
                </a:lnTo>
                <a:lnTo>
                  <a:pt x="7805123" y="500241"/>
                </a:lnTo>
                <a:lnTo>
                  <a:pt x="8070902" y="490082"/>
                </a:lnTo>
                <a:lnTo>
                  <a:pt x="8339120" y="475719"/>
                </a:lnTo>
                <a:lnTo>
                  <a:pt x="8609775" y="458554"/>
                </a:lnTo>
                <a:lnTo>
                  <a:pt x="8881650" y="442089"/>
                </a:lnTo>
                <a:lnTo>
                  <a:pt x="9153525" y="421071"/>
                </a:lnTo>
                <a:lnTo>
                  <a:pt x="9429057" y="395849"/>
                </a:lnTo>
                <a:lnTo>
                  <a:pt x="9700932" y="370626"/>
                </a:lnTo>
                <a:lnTo>
                  <a:pt x="9977683" y="341551"/>
                </a:lnTo>
                <a:lnTo>
                  <a:pt x="10255654" y="309673"/>
                </a:lnTo>
                <a:lnTo>
                  <a:pt x="10529967" y="276043"/>
                </a:lnTo>
                <a:lnTo>
                  <a:pt x="10807938" y="236809"/>
                </a:lnTo>
                <a:lnTo>
                  <a:pt x="11084689" y="194772"/>
                </a:lnTo>
                <a:lnTo>
                  <a:pt x="11362660" y="153085"/>
                </a:lnTo>
                <a:lnTo>
                  <a:pt x="11639411" y="104392"/>
                </a:lnTo>
                <a:lnTo>
                  <a:pt x="11914944" y="54648"/>
                </a:lnTo>
                <a:lnTo>
                  <a:pt x="12191695" y="2452"/>
                </a:lnTo>
                <a:lnTo>
                  <a:pt x="12191695" y="2162231"/>
                </a:lnTo>
                <a:lnTo>
                  <a:pt x="12192417" y="2162231"/>
                </a:lnTo>
                <a:lnTo>
                  <a:pt x="12192417" y="5095933"/>
                </a:lnTo>
                <a:lnTo>
                  <a:pt x="0" y="5095933"/>
                </a:lnTo>
                <a:lnTo>
                  <a:pt x="0" y="2791958"/>
                </a:lnTo>
                <a:lnTo>
                  <a:pt x="0" y="21622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0F03EBF0-5E6D-4536-A2CA-1614BD7A92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180711"/>
          </a:xfrm>
        </p:spPr>
        <p:txBody>
          <a:bodyPr>
            <a:normAutofit/>
          </a:bodyPr>
          <a:lstStyle/>
          <a:p>
            <a:r>
              <a:rPr lang="ru-RU" b="1"/>
              <a:t>Коли рефакторити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855" y="2548281"/>
            <a:ext cx="5114093" cy="365438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chemeClr val="bg1"/>
                </a:solidFill>
              </a:rPr>
              <a:t>	</a:t>
            </a:r>
          </a:p>
          <a:p>
            <a:r>
              <a:rPr lang="ru-RU" b="1">
                <a:solidFill>
                  <a:schemeClr val="bg1"/>
                </a:solidFill>
              </a:rPr>
              <a:t>Правило трьох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Коли робите нову фічу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Коли виправляєте баги</a:t>
            </a:r>
          </a:p>
          <a:p>
            <a:pPr marL="0" indent="0">
              <a:buNone/>
            </a:pPr>
            <a:endParaRPr lang="ru-RU" b="1">
              <a:solidFill>
                <a:schemeClr val="bg1"/>
              </a:solidFill>
            </a:endParaRPr>
          </a:p>
          <a:p>
            <a:r>
              <a:rPr lang="ru-RU" b="1">
                <a:solidFill>
                  <a:schemeClr val="bg1"/>
                </a:solidFill>
              </a:rPr>
              <a:t>Під час код-рев’ю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96C5BC-A545-0A46-83F4-18340B705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1917" y="2622399"/>
            <a:ext cx="2654904" cy="1603286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FB05DC-6D96-D24D-A167-3BF7C8B0B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2018" y="2548281"/>
            <a:ext cx="2164467" cy="1747707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197195-C870-8A44-B3B3-2B26C9D8B0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1916" y="4657547"/>
            <a:ext cx="2654905" cy="1342537"/>
          </a:xfrm>
          <a:prstGeom prst="rect">
            <a:avLst/>
          </a:prstGeom>
          <a:effectLst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DE9318-FCE7-B049-B05C-F38D6E691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8656" y="4454962"/>
            <a:ext cx="2411190" cy="174770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61387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B4AAD3FD-83A5-4B89-9F8F-01B887086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1" y="629266"/>
            <a:ext cx="4166510" cy="162232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600" b="1">
                <a:solidFill>
                  <a:srgbClr val="EBEBEB"/>
                </a:solidFill>
              </a:rPr>
              <a:t>Як рефакторити код</a:t>
            </a:r>
          </a:p>
        </p:txBody>
      </p:sp>
      <p:sp>
        <p:nvSpPr>
          <p:cNvPr id="22" name="Freeform 31">
            <a:extLst>
              <a:ext uri="{FF2B5EF4-FFF2-40B4-BE49-F238E27FC236}">
                <a16:creationId xmlns:a16="http://schemas.microsoft.com/office/drawing/2014/main" id="{61752F1D-FC0F-4103-9584-630E643CCD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70151CB7-E7DE-4917-B831-01DF9CE01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5270819" y="-63600"/>
            <a:ext cx="6858001" cy="6985200"/>
          </a:xfrm>
          <a:custGeom>
            <a:avLst/>
            <a:gdLst>
              <a:gd name="connsiteX0" fmla="*/ 6858001 w 6858001"/>
              <a:gd name="connsiteY0" fmla="*/ 1177 h 6985200"/>
              <a:gd name="connsiteX1" fmla="*/ 6858001 w 6858001"/>
              <a:gd name="connsiteY1" fmla="*/ 1344715 h 6985200"/>
              <a:gd name="connsiteX2" fmla="*/ 6858000 w 6858001"/>
              <a:gd name="connsiteY2" fmla="*/ 1344715 h 6985200"/>
              <a:gd name="connsiteX3" fmla="*/ 6858000 w 6858001"/>
              <a:gd name="connsiteY3" fmla="*/ 6985200 h 6985200"/>
              <a:gd name="connsiteX4" fmla="*/ 0 w 6858001"/>
              <a:gd name="connsiteY4" fmla="*/ 6985199 h 6985200"/>
              <a:gd name="connsiteX5" fmla="*/ 0 w 6858001"/>
              <a:gd name="connsiteY5" fmla="*/ 886772 h 6985200"/>
              <a:gd name="connsiteX6" fmla="*/ 1 w 6858001"/>
              <a:gd name="connsiteY6" fmla="*/ 886772 h 6985200"/>
              <a:gd name="connsiteX7" fmla="*/ 1 w 6858001"/>
              <a:gd name="connsiteY7" fmla="*/ 0 h 6985200"/>
              <a:gd name="connsiteX8" fmla="*/ 40463 w 6858001"/>
              <a:gd name="connsiteY8" fmla="*/ 5883 h 6985200"/>
              <a:gd name="connsiteX9" fmla="*/ 159107 w 6858001"/>
              <a:gd name="connsiteY9" fmla="*/ 23196 h 6985200"/>
              <a:gd name="connsiteX10" fmla="*/ 245518 w 6858001"/>
              <a:gd name="connsiteY10" fmla="*/ 35299 h 6985200"/>
              <a:gd name="connsiteX11" fmla="*/ 348388 w 6858001"/>
              <a:gd name="connsiteY11" fmla="*/ 48073 h 6985200"/>
              <a:gd name="connsiteX12" fmla="*/ 470460 w 6858001"/>
              <a:gd name="connsiteY12" fmla="*/ 63369 h 6985200"/>
              <a:gd name="connsiteX13" fmla="*/ 605563 w 6858001"/>
              <a:gd name="connsiteY13" fmla="*/ 79506 h 6985200"/>
              <a:gd name="connsiteX14" fmla="*/ 757810 w 6858001"/>
              <a:gd name="connsiteY14" fmla="*/ 96483 h 6985200"/>
              <a:gd name="connsiteX15" fmla="*/ 923774 w 6858001"/>
              <a:gd name="connsiteY15" fmla="*/ 114469 h 6985200"/>
              <a:gd name="connsiteX16" fmla="*/ 1104139 w 6858001"/>
              <a:gd name="connsiteY16" fmla="*/ 132454 h 6985200"/>
              <a:gd name="connsiteX17" fmla="*/ 1296163 w 6858001"/>
              <a:gd name="connsiteY17" fmla="*/ 150776 h 6985200"/>
              <a:gd name="connsiteX18" fmla="*/ 1503275 w 6858001"/>
              <a:gd name="connsiteY18" fmla="*/ 167753 h 6985200"/>
              <a:gd name="connsiteX19" fmla="*/ 1719988 w 6858001"/>
              <a:gd name="connsiteY19" fmla="*/ 184058 h 6985200"/>
              <a:gd name="connsiteX20" fmla="*/ 1949045 w 6858001"/>
              <a:gd name="connsiteY20" fmla="*/ 198849 h 6985200"/>
              <a:gd name="connsiteX21" fmla="*/ 2187703 w 6858001"/>
              <a:gd name="connsiteY21" fmla="*/ 212969 h 6985200"/>
              <a:gd name="connsiteX22" fmla="*/ 2436649 w 6858001"/>
              <a:gd name="connsiteY22" fmla="*/ 226248 h 6985200"/>
              <a:gd name="connsiteX23" fmla="*/ 2564208 w 6858001"/>
              <a:gd name="connsiteY23" fmla="*/ 230955 h 6985200"/>
              <a:gd name="connsiteX24" fmla="*/ 2694509 w 6858001"/>
              <a:gd name="connsiteY24" fmla="*/ 236165 h 6985200"/>
              <a:gd name="connsiteX25" fmla="*/ 2826869 w 6858001"/>
              <a:gd name="connsiteY25" fmla="*/ 241040 h 6985200"/>
              <a:gd name="connsiteX26" fmla="*/ 2959914 w 6858001"/>
              <a:gd name="connsiteY26" fmla="*/ 244234 h 6985200"/>
              <a:gd name="connsiteX27" fmla="*/ 3095702 w 6858001"/>
              <a:gd name="connsiteY27" fmla="*/ 247091 h 6985200"/>
              <a:gd name="connsiteX28" fmla="*/ 3232862 w 6858001"/>
              <a:gd name="connsiteY28" fmla="*/ 250117 h 6985200"/>
              <a:gd name="connsiteX29" fmla="*/ 3372766 w 6858001"/>
              <a:gd name="connsiteY29" fmla="*/ 252134 h 6985200"/>
              <a:gd name="connsiteX30" fmla="*/ 3514040 w 6858001"/>
              <a:gd name="connsiteY30" fmla="*/ 252134 h 6985200"/>
              <a:gd name="connsiteX31" fmla="*/ 3656686 w 6858001"/>
              <a:gd name="connsiteY31" fmla="*/ 253142 h 6985200"/>
              <a:gd name="connsiteX32" fmla="*/ 3800705 w 6858001"/>
              <a:gd name="connsiteY32" fmla="*/ 252134 h 6985200"/>
              <a:gd name="connsiteX33" fmla="*/ 3946780 w 6858001"/>
              <a:gd name="connsiteY33" fmla="*/ 250117 h 6985200"/>
              <a:gd name="connsiteX34" fmla="*/ 4092856 w 6858001"/>
              <a:gd name="connsiteY34" fmla="*/ 248268 h 6985200"/>
              <a:gd name="connsiteX35" fmla="*/ 4240988 w 6858001"/>
              <a:gd name="connsiteY35" fmla="*/ 244234 h 6985200"/>
              <a:gd name="connsiteX36" fmla="*/ 4390492 w 6858001"/>
              <a:gd name="connsiteY36" fmla="*/ 240032 h 6985200"/>
              <a:gd name="connsiteX37" fmla="*/ 4539997 w 6858001"/>
              <a:gd name="connsiteY37" fmla="*/ 235157 h 6985200"/>
              <a:gd name="connsiteX38" fmla="*/ 4690873 w 6858001"/>
              <a:gd name="connsiteY38" fmla="*/ 228266 h 6985200"/>
              <a:gd name="connsiteX39" fmla="*/ 4843120 w 6858001"/>
              <a:gd name="connsiteY39" fmla="*/ 220029 h 6985200"/>
              <a:gd name="connsiteX40" fmla="*/ 4996054 w 6858001"/>
              <a:gd name="connsiteY40" fmla="*/ 212129 h 6985200"/>
              <a:gd name="connsiteX41" fmla="*/ 5148987 w 6858001"/>
              <a:gd name="connsiteY41" fmla="*/ 202044 h 6985200"/>
              <a:gd name="connsiteX42" fmla="*/ 5303978 w 6858001"/>
              <a:gd name="connsiteY42" fmla="*/ 189941 h 6985200"/>
              <a:gd name="connsiteX43" fmla="*/ 5456911 w 6858001"/>
              <a:gd name="connsiteY43" fmla="*/ 177839 h 6985200"/>
              <a:gd name="connsiteX44" fmla="*/ 5612588 w 6858001"/>
              <a:gd name="connsiteY44" fmla="*/ 163887 h 6985200"/>
              <a:gd name="connsiteX45" fmla="*/ 5768950 w 6858001"/>
              <a:gd name="connsiteY45" fmla="*/ 148591 h 6985200"/>
              <a:gd name="connsiteX46" fmla="*/ 5923255 w 6858001"/>
              <a:gd name="connsiteY46" fmla="*/ 132455 h 6985200"/>
              <a:gd name="connsiteX47" fmla="*/ 6079618 w 6858001"/>
              <a:gd name="connsiteY47" fmla="*/ 113629 h 6985200"/>
              <a:gd name="connsiteX48" fmla="*/ 6235294 w 6858001"/>
              <a:gd name="connsiteY48" fmla="*/ 93458 h 6985200"/>
              <a:gd name="connsiteX49" fmla="*/ 6391657 w 6858001"/>
              <a:gd name="connsiteY49" fmla="*/ 73455 h 6985200"/>
              <a:gd name="connsiteX50" fmla="*/ 6547333 w 6858001"/>
              <a:gd name="connsiteY50" fmla="*/ 50091 h 6985200"/>
              <a:gd name="connsiteX51" fmla="*/ 6702324 w 6858001"/>
              <a:gd name="connsiteY51" fmla="*/ 26222 h 698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858001" h="6985200">
                <a:moveTo>
                  <a:pt x="6858001" y="1177"/>
                </a:moveTo>
                <a:lnTo>
                  <a:pt x="6858001" y="1344715"/>
                </a:lnTo>
                <a:lnTo>
                  <a:pt x="6858000" y="1344715"/>
                </a:lnTo>
                <a:lnTo>
                  <a:pt x="6858000" y="6985200"/>
                </a:lnTo>
                <a:lnTo>
                  <a:pt x="0" y="6985199"/>
                </a:lnTo>
                <a:lnTo>
                  <a:pt x="0" y="886772"/>
                </a:lnTo>
                <a:lnTo>
                  <a:pt x="1" y="886772"/>
                </a:lnTo>
                <a:lnTo>
                  <a:pt x="1" y="0"/>
                </a:lnTo>
                <a:lnTo>
                  <a:pt x="40463" y="5883"/>
                </a:lnTo>
                <a:lnTo>
                  <a:pt x="159107" y="23196"/>
                </a:lnTo>
                <a:lnTo>
                  <a:pt x="245518" y="35299"/>
                </a:lnTo>
                <a:lnTo>
                  <a:pt x="348388" y="48073"/>
                </a:lnTo>
                <a:lnTo>
                  <a:pt x="470460" y="63369"/>
                </a:lnTo>
                <a:lnTo>
                  <a:pt x="605563" y="79506"/>
                </a:lnTo>
                <a:lnTo>
                  <a:pt x="757810" y="96483"/>
                </a:lnTo>
                <a:lnTo>
                  <a:pt x="923774" y="114469"/>
                </a:lnTo>
                <a:lnTo>
                  <a:pt x="1104139" y="132454"/>
                </a:lnTo>
                <a:lnTo>
                  <a:pt x="1296163" y="150776"/>
                </a:lnTo>
                <a:lnTo>
                  <a:pt x="1503275" y="167753"/>
                </a:lnTo>
                <a:lnTo>
                  <a:pt x="1719988" y="184058"/>
                </a:lnTo>
                <a:lnTo>
                  <a:pt x="1949045" y="198849"/>
                </a:lnTo>
                <a:lnTo>
                  <a:pt x="2187703" y="212969"/>
                </a:lnTo>
                <a:lnTo>
                  <a:pt x="2436649" y="226248"/>
                </a:lnTo>
                <a:lnTo>
                  <a:pt x="2564208" y="230955"/>
                </a:lnTo>
                <a:lnTo>
                  <a:pt x="2694509" y="236165"/>
                </a:lnTo>
                <a:lnTo>
                  <a:pt x="2826869" y="241040"/>
                </a:lnTo>
                <a:lnTo>
                  <a:pt x="2959914" y="244234"/>
                </a:lnTo>
                <a:lnTo>
                  <a:pt x="3095702" y="247091"/>
                </a:lnTo>
                <a:lnTo>
                  <a:pt x="3232862" y="250117"/>
                </a:lnTo>
                <a:lnTo>
                  <a:pt x="3372766" y="252134"/>
                </a:lnTo>
                <a:lnTo>
                  <a:pt x="3514040" y="252134"/>
                </a:lnTo>
                <a:lnTo>
                  <a:pt x="3656686" y="253142"/>
                </a:lnTo>
                <a:lnTo>
                  <a:pt x="3800705" y="252134"/>
                </a:lnTo>
                <a:lnTo>
                  <a:pt x="3946780" y="250117"/>
                </a:lnTo>
                <a:lnTo>
                  <a:pt x="4092856" y="248268"/>
                </a:lnTo>
                <a:lnTo>
                  <a:pt x="4240988" y="244234"/>
                </a:lnTo>
                <a:lnTo>
                  <a:pt x="4390492" y="240032"/>
                </a:lnTo>
                <a:lnTo>
                  <a:pt x="4539997" y="235157"/>
                </a:lnTo>
                <a:lnTo>
                  <a:pt x="4690873" y="228266"/>
                </a:lnTo>
                <a:lnTo>
                  <a:pt x="4843120" y="220029"/>
                </a:lnTo>
                <a:lnTo>
                  <a:pt x="4996054" y="212129"/>
                </a:lnTo>
                <a:lnTo>
                  <a:pt x="5148987" y="202044"/>
                </a:lnTo>
                <a:lnTo>
                  <a:pt x="5303978" y="189941"/>
                </a:lnTo>
                <a:lnTo>
                  <a:pt x="5456911" y="177839"/>
                </a:lnTo>
                <a:lnTo>
                  <a:pt x="5612588" y="163887"/>
                </a:lnTo>
                <a:lnTo>
                  <a:pt x="5768950" y="148591"/>
                </a:lnTo>
                <a:lnTo>
                  <a:pt x="5923255" y="132455"/>
                </a:lnTo>
                <a:lnTo>
                  <a:pt x="6079618" y="113629"/>
                </a:lnTo>
                <a:lnTo>
                  <a:pt x="6235294" y="93458"/>
                </a:lnTo>
                <a:lnTo>
                  <a:pt x="6391657" y="73455"/>
                </a:lnTo>
                <a:lnTo>
                  <a:pt x="6547333" y="50091"/>
                </a:lnTo>
                <a:lnTo>
                  <a:pt x="6702324" y="26222"/>
                </a:lnTo>
                <a:close/>
              </a:path>
            </a:pathLst>
          </a:custGeom>
          <a:ln>
            <a:noFill/>
          </a:ln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1412308-6620-6A4A-A558-8EC55A211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992" y="1201356"/>
            <a:ext cx="5449889" cy="4455284"/>
          </a:xfrm>
          <a:prstGeom prst="rect">
            <a:avLst/>
          </a:prstGeom>
          <a:effectLst/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92A1116-1C84-41DF-B803-1F7B0883EC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4166509" cy="3785419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ru-RU">
                <a:solidFill>
                  <a:srgbClr val="EBEBEB"/>
                </a:solidFill>
              </a:rPr>
              <a:t>	 Рефакторинг слід проводити серією невеликих змін, кожна з яких робить існуючий код трохи краще, залишаючи програму в робочому стані.</a:t>
            </a:r>
          </a:p>
          <a:p>
            <a:pPr marL="0" indent="0">
              <a:buNone/>
            </a:pPr>
            <a:endParaRPr lang="ru-RU">
              <a:solidFill>
                <a:srgbClr val="EBEBEB"/>
              </a:solidFill>
            </a:endParaRPr>
          </a:p>
          <a:p>
            <a:pPr marL="0" indent="0">
              <a:buNone/>
            </a:pPr>
            <a:endParaRPr lang="en-UA">
              <a:solidFill>
                <a:srgbClr val="EBEBE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78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7AEA421-5F29-4BA7-9360-2501B5987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348F0CB-4904-4DEF-BDD4-ADEC2DCCCB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300" b="1">
                <a:solidFill>
                  <a:srgbClr val="EBEBEB"/>
                </a:solidFill>
              </a:rPr>
              <a:t>Чек</a:t>
            </a:r>
            <a:r>
              <a:rPr lang="en-US" sz="3300" b="1">
                <a:solidFill>
                  <a:srgbClr val="EBEBEB"/>
                </a:solidFill>
              </a:rPr>
              <a:t>-</a:t>
            </a:r>
            <a:r>
              <a:rPr lang="ru-RU" sz="3300" b="1">
                <a:solidFill>
                  <a:srgbClr val="EBEBEB"/>
                </a:solidFill>
              </a:rPr>
              <a:t>ліст </a:t>
            </a:r>
            <a:r>
              <a:rPr lang="ru-RU" sz="3300" b="1" i="1">
                <a:solidFill>
                  <a:srgbClr val="EBEBEB"/>
                </a:solidFill>
              </a:rPr>
              <a:t>правильно</a:t>
            </a:r>
            <a:r>
              <a:rPr lang="ru-RU" sz="3300" b="1">
                <a:solidFill>
                  <a:srgbClr val="EBEBEB"/>
                </a:solidFill>
              </a:rPr>
              <a:t>проведеного рефакторингу: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583E1B8-79B3-49BB-8704-58E4AB1AF2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BB34D5F-2B87-438E-8236-69C6068D4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" y="1762067"/>
            <a:ext cx="12192418" cy="5095933"/>
          </a:xfrm>
          <a:custGeom>
            <a:avLst/>
            <a:gdLst>
              <a:gd name="connsiteX0" fmla="*/ 1 w 12192418"/>
              <a:gd name="connsiteY0" fmla="*/ 0 h 5095933"/>
              <a:gd name="connsiteX1" fmla="*/ 71932 w 12192418"/>
              <a:gd name="connsiteY1" fmla="*/ 12261 h 5095933"/>
              <a:gd name="connsiteX2" fmla="*/ 282849 w 12192418"/>
              <a:gd name="connsiteY2" fmla="*/ 48343 h 5095933"/>
              <a:gd name="connsiteX3" fmla="*/ 436464 w 12192418"/>
              <a:gd name="connsiteY3" fmla="*/ 73565 h 5095933"/>
              <a:gd name="connsiteX4" fmla="*/ 619339 w 12192418"/>
              <a:gd name="connsiteY4" fmla="*/ 100188 h 5095933"/>
              <a:gd name="connsiteX5" fmla="*/ 836351 w 12192418"/>
              <a:gd name="connsiteY5" fmla="*/ 132066 h 5095933"/>
              <a:gd name="connsiteX6" fmla="*/ 1076528 w 12192418"/>
              <a:gd name="connsiteY6" fmla="*/ 165696 h 5095933"/>
              <a:gd name="connsiteX7" fmla="*/ 1347184 w 12192418"/>
              <a:gd name="connsiteY7" fmla="*/ 201077 h 5095933"/>
              <a:gd name="connsiteX8" fmla="*/ 1642223 w 12192418"/>
              <a:gd name="connsiteY8" fmla="*/ 238560 h 5095933"/>
              <a:gd name="connsiteX9" fmla="*/ 1962864 w 12192418"/>
              <a:gd name="connsiteY9" fmla="*/ 276043 h 5095933"/>
              <a:gd name="connsiteX10" fmla="*/ 2304232 w 12192418"/>
              <a:gd name="connsiteY10" fmla="*/ 314227 h 5095933"/>
              <a:gd name="connsiteX11" fmla="*/ 2672421 w 12192418"/>
              <a:gd name="connsiteY11" fmla="*/ 349608 h 5095933"/>
              <a:gd name="connsiteX12" fmla="*/ 3057678 w 12192418"/>
              <a:gd name="connsiteY12" fmla="*/ 383588 h 5095933"/>
              <a:gd name="connsiteX13" fmla="*/ 3464881 w 12192418"/>
              <a:gd name="connsiteY13" fmla="*/ 414415 h 5095933"/>
              <a:gd name="connsiteX14" fmla="*/ 3889152 w 12192418"/>
              <a:gd name="connsiteY14" fmla="*/ 443841 h 5095933"/>
              <a:gd name="connsiteX15" fmla="*/ 4331710 w 12192418"/>
              <a:gd name="connsiteY15" fmla="*/ 471515 h 5095933"/>
              <a:gd name="connsiteX16" fmla="*/ 4558476 w 12192418"/>
              <a:gd name="connsiteY16" fmla="*/ 481324 h 5095933"/>
              <a:gd name="connsiteX17" fmla="*/ 4790118 w 12192418"/>
              <a:gd name="connsiteY17" fmla="*/ 492183 h 5095933"/>
              <a:gd name="connsiteX18" fmla="*/ 5025418 w 12192418"/>
              <a:gd name="connsiteY18" fmla="*/ 502342 h 5095933"/>
              <a:gd name="connsiteX19" fmla="*/ 5261937 w 12192418"/>
              <a:gd name="connsiteY19" fmla="*/ 508998 h 5095933"/>
              <a:gd name="connsiteX20" fmla="*/ 5503332 w 12192418"/>
              <a:gd name="connsiteY20" fmla="*/ 514953 h 5095933"/>
              <a:gd name="connsiteX21" fmla="*/ 5747167 w 12192418"/>
              <a:gd name="connsiteY21" fmla="*/ 521259 h 5095933"/>
              <a:gd name="connsiteX22" fmla="*/ 5995877 w 12192418"/>
              <a:gd name="connsiteY22" fmla="*/ 525463 h 5095933"/>
              <a:gd name="connsiteX23" fmla="*/ 6247026 w 12192418"/>
              <a:gd name="connsiteY23" fmla="*/ 525463 h 5095933"/>
              <a:gd name="connsiteX24" fmla="*/ 6500613 w 12192418"/>
              <a:gd name="connsiteY24" fmla="*/ 527565 h 5095933"/>
              <a:gd name="connsiteX25" fmla="*/ 6756639 w 12192418"/>
              <a:gd name="connsiteY25" fmla="*/ 525463 h 5095933"/>
              <a:gd name="connsiteX26" fmla="*/ 7016322 w 12192418"/>
              <a:gd name="connsiteY26" fmla="*/ 521259 h 5095933"/>
              <a:gd name="connsiteX27" fmla="*/ 7276005 w 12192418"/>
              <a:gd name="connsiteY27" fmla="*/ 517406 h 5095933"/>
              <a:gd name="connsiteX28" fmla="*/ 7539345 w 12192418"/>
              <a:gd name="connsiteY28" fmla="*/ 508998 h 5095933"/>
              <a:gd name="connsiteX29" fmla="*/ 7805124 w 12192418"/>
              <a:gd name="connsiteY29" fmla="*/ 500241 h 5095933"/>
              <a:gd name="connsiteX30" fmla="*/ 8070903 w 12192418"/>
              <a:gd name="connsiteY30" fmla="*/ 490082 h 5095933"/>
              <a:gd name="connsiteX31" fmla="*/ 8339121 w 12192418"/>
              <a:gd name="connsiteY31" fmla="*/ 475719 h 5095933"/>
              <a:gd name="connsiteX32" fmla="*/ 8609776 w 12192418"/>
              <a:gd name="connsiteY32" fmla="*/ 458554 h 5095933"/>
              <a:gd name="connsiteX33" fmla="*/ 8881651 w 12192418"/>
              <a:gd name="connsiteY33" fmla="*/ 442089 h 5095933"/>
              <a:gd name="connsiteX34" fmla="*/ 9153526 w 12192418"/>
              <a:gd name="connsiteY34" fmla="*/ 421071 h 5095933"/>
              <a:gd name="connsiteX35" fmla="*/ 9429058 w 12192418"/>
              <a:gd name="connsiteY35" fmla="*/ 395849 h 5095933"/>
              <a:gd name="connsiteX36" fmla="*/ 9700933 w 12192418"/>
              <a:gd name="connsiteY36" fmla="*/ 370626 h 5095933"/>
              <a:gd name="connsiteX37" fmla="*/ 9977684 w 12192418"/>
              <a:gd name="connsiteY37" fmla="*/ 341551 h 5095933"/>
              <a:gd name="connsiteX38" fmla="*/ 10255655 w 12192418"/>
              <a:gd name="connsiteY38" fmla="*/ 309673 h 5095933"/>
              <a:gd name="connsiteX39" fmla="*/ 10529968 w 12192418"/>
              <a:gd name="connsiteY39" fmla="*/ 276043 h 5095933"/>
              <a:gd name="connsiteX40" fmla="*/ 10807939 w 12192418"/>
              <a:gd name="connsiteY40" fmla="*/ 236809 h 5095933"/>
              <a:gd name="connsiteX41" fmla="*/ 11084690 w 12192418"/>
              <a:gd name="connsiteY41" fmla="*/ 194772 h 5095933"/>
              <a:gd name="connsiteX42" fmla="*/ 11362661 w 12192418"/>
              <a:gd name="connsiteY42" fmla="*/ 153085 h 5095933"/>
              <a:gd name="connsiteX43" fmla="*/ 11639412 w 12192418"/>
              <a:gd name="connsiteY43" fmla="*/ 104392 h 5095933"/>
              <a:gd name="connsiteX44" fmla="*/ 11914945 w 12192418"/>
              <a:gd name="connsiteY44" fmla="*/ 54648 h 5095933"/>
              <a:gd name="connsiteX45" fmla="*/ 12191696 w 12192418"/>
              <a:gd name="connsiteY45" fmla="*/ 2452 h 5095933"/>
              <a:gd name="connsiteX46" fmla="*/ 12191696 w 12192418"/>
              <a:gd name="connsiteY46" fmla="*/ 2109542 h 5095933"/>
              <a:gd name="connsiteX47" fmla="*/ 12191999 w 12192418"/>
              <a:gd name="connsiteY47" fmla="*/ 2109542 h 5095933"/>
              <a:gd name="connsiteX48" fmla="*/ 12191999 w 12192418"/>
              <a:gd name="connsiteY48" fmla="*/ 2802467 h 5095933"/>
              <a:gd name="connsiteX49" fmla="*/ 12192418 w 12192418"/>
              <a:gd name="connsiteY49" fmla="*/ 2802467 h 5095933"/>
              <a:gd name="connsiteX50" fmla="*/ 12192418 w 12192418"/>
              <a:gd name="connsiteY50" fmla="*/ 5095933 h 5095933"/>
              <a:gd name="connsiteX51" fmla="*/ 1 w 12192418"/>
              <a:gd name="connsiteY51" fmla="*/ 5095933 h 5095933"/>
              <a:gd name="connsiteX52" fmla="*/ 1 w 12192418"/>
              <a:gd name="connsiteY52" fmla="*/ 4074529 h 5095933"/>
              <a:gd name="connsiteX53" fmla="*/ 0 w 12192418"/>
              <a:gd name="connsiteY53" fmla="*/ 4074529 h 5095933"/>
              <a:gd name="connsiteX54" fmla="*/ 0 w 12192418"/>
              <a:gd name="connsiteY54" fmla="*/ 2109542 h 5095933"/>
              <a:gd name="connsiteX55" fmla="*/ 1 w 12192418"/>
              <a:gd name="connsiteY55" fmla="*/ 2109542 h 509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12192418" h="5095933">
                <a:moveTo>
                  <a:pt x="1" y="0"/>
                </a:moveTo>
                <a:lnTo>
                  <a:pt x="71932" y="12261"/>
                </a:lnTo>
                <a:lnTo>
                  <a:pt x="282849" y="48343"/>
                </a:lnTo>
                <a:lnTo>
                  <a:pt x="436464" y="73565"/>
                </a:lnTo>
                <a:lnTo>
                  <a:pt x="619339" y="100188"/>
                </a:lnTo>
                <a:lnTo>
                  <a:pt x="836351" y="132066"/>
                </a:lnTo>
                <a:lnTo>
                  <a:pt x="1076528" y="165696"/>
                </a:lnTo>
                <a:lnTo>
                  <a:pt x="1347184" y="201077"/>
                </a:lnTo>
                <a:lnTo>
                  <a:pt x="1642223" y="238560"/>
                </a:lnTo>
                <a:lnTo>
                  <a:pt x="1962864" y="276043"/>
                </a:lnTo>
                <a:lnTo>
                  <a:pt x="2304232" y="314227"/>
                </a:lnTo>
                <a:lnTo>
                  <a:pt x="2672421" y="349608"/>
                </a:lnTo>
                <a:lnTo>
                  <a:pt x="3057678" y="383588"/>
                </a:lnTo>
                <a:lnTo>
                  <a:pt x="3464881" y="414415"/>
                </a:lnTo>
                <a:lnTo>
                  <a:pt x="3889152" y="443841"/>
                </a:lnTo>
                <a:lnTo>
                  <a:pt x="4331710" y="471515"/>
                </a:lnTo>
                <a:lnTo>
                  <a:pt x="4558476" y="481324"/>
                </a:lnTo>
                <a:lnTo>
                  <a:pt x="4790118" y="492183"/>
                </a:lnTo>
                <a:lnTo>
                  <a:pt x="5025418" y="502342"/>
                </a:lnTo>
                <a:lnTo>
                  <a:pt x="5261937" y="508998"/>
                </a:lnTo>
                <a:lnTo>
                  <a:pt x="5503332" y="514953"/>
                </a:lnTo>
                <a:lnTo>
                  <a:pt x="5747167" y="521259"/>
                </a:lnTo>
                <a:lnTo>
                  <a:pt x="5995877" y="525463"/>
                </a:lnTo>
                <a:lnTo>
                  <a:pt x="6247026" y="525463"/>
                </a:lnTo>
                <a:lnTo>
                  <a:pt x="6500613" y="527565"/>
                </a:lnTo>
                <a:lnTo>
                  <a:pt x="6756639" y="525463"/>
                </a:lnTo>
                <a:lnTo>
                  <a:pt x="7016322" y="521259"/>
                </a:lnTo>
                <a:lnTo>
                  <a:pt x="7276005" y="517406"/>
                </a:lnTo>
                <a:lnTo>
                  <a:pt x="7539345" y="508998"/>
                </a:lnTo>
                <a:lnTo>
                  <a:pt x="7805124" y="500241"/>
                </a:lnTo>
                <a:lnTo>
                  <a:pt x="8070903" y="490082"/>
                </a:lnTo>
                <a:lnTo>
                  <a:pt x="8339121" y="475719"/>
                </a:lnTo>
                <a:lnTo>
                  <a:pt x="8609776" y="458554"/>
                </a:lnTo>
                <a:lnTo>
                  <a:pt x="8881651" y="442089"/>
                </a:lnTo>
                <a:lnTo>
                  <a:pt x="9153526" y="421071"/>
                </a:lnTo>
                <a:lnTo>
                  <a:pt x="9429058" y="395849"/>
                </a:lnTo>
                <a:lnTo>
                  <a:pt x="9700933" y="370626"/>
                </a:lnTo>
                <a:lnTo>
                  <a:pt x="9977684" y="341551"/>
                </a:lnTo>
                <a:lnTo>
                  <a:pt x="10255655" y="309673"/>
                </a:lnTo>
                <a:lnTo>
                  <a:pt x="10529968" y="276043"/>
                </a:lnTo>
                <a:lnTo>
                  <a:pt x="10807939" y="236809"/>
                </a:lnTo>
                <a:lnTo>
                  <a:pt x="11084690" y="194772"/>
                </a:lnTo>
                <a:lnTo>
                  <a:pt x="11362661" y="153085"/>
                </a:lnTo>
                <a:lnTo>
                  <a:pt x="11639412" y="104392"/>
                </a:lnTo>
                <a:lnTo>
                  <a:pt x="11914945" y="54648"/>
                </a:lnTo>
                <a:lnTo>
                  <a:pt x="12191696" y="2452"/>
                </a:lnTo>
                <a:lnTo>
                  <a:pt x="12191696" y="2109542"/>
                </a:lnTo>
                <a:lnTo>
                  <a:pt x="12191999" y="2109542"/>
                </a:lnTo>
                <a:lnTo>
                  <a:pt x="12191999" y="2802467"/>
                </a:lnTo>
                <a:lnTo>
                  <a:pt x="12192418" y="2802467"/>
                </a:lnTo>
                <a:lnTo>
                  <a:pt x="12192418" y="5095933"/>
                </a:lnTo>
                <a:lnTo>
                  <a:pt x="1" y="5095933"/>
                </a:lnTo>
                <a:lnTo>
                  <a:pt x="1" y="4074529"/>
                </a:lnTo>
                <a:lnTo>
                  <a:pt x="0" y="4074529"/>
                </a:lnTo>
                <a:lnTo>
                  <a:pt x="0" y="2109542"/>
                </a:lnTo>
                <a:lnTo>
                  <a:pt x="1" y="210954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3472BE4-3F40-4B2B-867B-C71FA697C2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3683549"/>
              </p:ext>
            </p:extLst>
          </p:nvPr>
        </p:nvGraphicFramePr>
        <p:xfrm>
          <a:off x="648930" y="2810256"/>
          <a:ext cx="10895370" cy="34042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16239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C8A3C342-1D03-412F-8DD3-BF519E8E0A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4EDC4A-7D35-F245-A0FC-0E17030779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6"/>
            <a:ext cx="6188190" cy="1622321"/>
          </a:xfrm>
        </p:spPr>
        <p:txBody>
          <a:bodyPr>
            <a:normAutofit/>
          </a:bodyPr>
          <a:lstStyle/>
          <a:p>
            <a:r>
              <a:rPr lang="ru-RU" b="1">
                <a:solidFill>
                  <a:srgbClr val="EBEBEB"/>
                </a:solidFill>
              </a:rPr>
              <a:t>Запахи коду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8A41B9-ACAA-A445-A715-BF8119BDD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618818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>
                <a:solidFill>
                  <a:srgbClr val="FFFFFF"/>
                </a:solidFill>
              </a:rPr>
              <a:t>— Що? Як взагалі код може пахнути?</a:t>
            </a:r>
            <a:endParaRPr lang="en-US">
              <a:solidFill>
                <a:srgbClr val="FFFFFF"/>
              </a:solidFill>
            </a:endParaRPr>
          </a:p>
          <a:p>
            <a:pPr marL="0" indent="0">
              <a:buNone/>
            </a:pPr>
            <a:br>
              <a:rPr lang="ru-RU">
                <a:solidFill>
                  <a:srgbClr val="FFFFFF"/>
                </a:solidFill>
              </a:rPr>
            </a:br>
            <a:r>
              <a:rPr lang="ru-RU">
                <a:solidFill>
                  <a:srgbClr val="FFFFFF"/>
                </a:solidFill>
              </a:rPr>
              <a:t>— Так, </a:t>
            </a:r>
            <a:r>
              <a:rPr lang="ru-RU" b="1">
                <a:solidFill>
                  <a:srgbClr val="FF0000"/>
                </a:solidFill>
              </a:rPr>
              <a:t>пахнути</a:t>
            </a:r>
            <a:r>
              <a:rPr lang="ru-RU">
                <a:solidFill>
                  <a:srgbClr val="FFFFFF"/>
                </a:solidFill>
              </a:rPr>
              <a:t> дійсно не може... а от трохи </a:t>
            </a:r>
            <a:r>
              <a:rPr lang="ru-RU" b="1">
                <a:solidFill>
                  <a:srgbClr val="FF0000"/>
                </a:solidFill>
              </a:rPr>
              <a:t>смердіти</a:t>
            </a:r>
            <a:r>
              <a:rPr lang="ru-RU">
                <a:solidFill>
                  <a:srgbClr val="FFFFFF"/>
                </a:solidFill>
              </a:rPr>
              <a:t> — запросто.</a:t>
            </a:r>
            <a:endParaRPr lang="en-UA">
              <a:solidFill>
                <a:srgbClr val="FFFFFF"/>
              </a:solidFill>
            </a:endParaRPr>
          </a:p>
        </p:txBody>
      </p:sp>
      <p:sp>
        <p:nvSpPr>
          <p:cNvPr id="11" name="Freeform 31">
            <a:extLst>
              <a:ext uri="{FF2B5EF4-FFF2-40B4-BE49-F238E27FC236}">
                <a16:creationId xmlns:a16="http://schemas.microsoft.com/office/drawing/2014/main" id="{81CC9B02-E087-4350-AEBD-2C3CF001AF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15974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FFCE7F-035E-4840-A399-55C9A901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59" r="45732" b="-2"/>
          <a:stretch/>
        </p:blipFill>
        <p:spPr>
          <a:xfrm>
            <a:off x="7229175" y="1"/>
            <a:ext cx="4963245" cy="6858001"/>
          </a:xfrm>
          <a:custGeom>
            <a:avLst/>
            <a:gdLst/>
            <a:ahLst/>
            <a:cxnLst/>
            <a:rect l="l" t="t" r="r" b="b"/>
            <a:pathLst>
              <a:path w="4963245" h="6858001">
                <a:moveTo>
                  <a:pt x="1177" y="0"/>
                </a:moveTo>
                <a:lnTo>
                  <a:pt x="1344715" y="0"/>
                </a:lnTo>
                <a:lnTo>
                  <a:pt x="1344715" y="1"/>
                </a:lnTo>
                <a:lnTo>
                  <a:pt x="4963245" y="1"/>
                </a:lnTo>
                <a:lnTo>
                  <a:pt x="4963244" y="6858001"/>
                </a:lnTo>
                <a:lnTo>
                  <a:pt x="900697" y="6858001"/>
                </a:lnTo>
                <a:lnTo>
                  <a:pt x="900697" y="6858000"/>
                </a:lnTo>
                <a:lnTo>
                  <a:pt x="0" y="6858000"/>
                </a:lnTo>
                <a:lnTo>
                  <a:pt x="5883" y="6817538"/>
                </a:lnTo>
                <a:lnTo>
                  <a:pt x="23196" y="6698894"/>
                </a:lnTo>
                <a:lnTo>
                  <a:pt x="35299" y="6612483"/>
                </a:lnTo>
                <a:lnTo>
                  <a:pt x="48073" y="6509613"/>
                </a:lnTo>
                <a:lnTo>
                  <a:pt x="63369" y="6387541"/>
                </a:lnTo>
                <a:lnTo>
                  <a:pt x="79506" y="6252438"/>
                </a:lnTo>
                <a:lnTo>
                  <a:pt x="96483" y="6100191"/>
                </a:lnTo>
                <a:lnTo>
                  <a:pt x="114469" y="5934227"/>
                </a:lnTo>
                <a:lnTo>
                  <a:pt x="132454" y="5753862"/>
                </a:lnTo>
                <a:lnTo>
                  <a:pt x="150776" y="5561838"/>
                </a:lnTo>
                <a:lnTo>
                  <a:pt x="167753" y="5354726"/>
                </a:lnTo>
                <a:lnTo>
                  <a:pt x="184058" y="5138013"/>
                </a:lnTo>
                <a:lnTo>
                  <a:pt x="198849" y="4908956"/>
                </a:lnTo>
                <a:lnTo>
                  <a:pt x="212969" y="4670298"/>
                </a:lnTo>
                <a:lnTo>
                  <a:pt x="226248" y="4421352"/>
                </a:lnTo>
                <a:lnTo>
                  <a:pt x="230955" y="4293793"/>
                </a:lnTo>
                <a:lnTo>
                  <a:pt x="236165" y="4163492"/>
                </a:lnTo>
                <a:lnTo>
                  <a:pt x="241040" y="4031133"/>
                </a:lnTo>
                <a:lnTo>
                  <a:pt x="244234" y="3898087"/>
                </a:lnTo>
                <a:lnTo>
                  <a:pt x="247091" y="3762299"/>
                </a:lnTo>
                <a:lnTo>
                  <a:pt x="250117" y="3625139"/>
                </a:lnTo>
                <a:lnTo>
                  <a:pt x="252134" y="3485236"/>
                </a:lnTo>
                <a:lnTo>
                  <a:pt x="252134" y="3343961"/>
                </a:lnTo>
                <a:lnTo>
                  <a:pt x="253142" y="3201315"/>
                </a:lnTo>
                <a:lnTo>
                  <a:pt x="252134" y="3057297"/>
                </a:lnTo>
                <a:lnTo>
                  <a:pt x="250117" y="2911221"/>
                </a:lnTo>
                <a:lnTo>
                  <a:pt x="248268" y="2765146"/>
                </a:lnTo>
                <a:lnTo>
                  <a:pt x="244234" y="2617013"/>
                </a:lnTo>
                <a:lnTo>
                  <a:pt x="240032" y="2467509"/>
                </a:lnTo>
                <a:lnTo>
                  <a:pt x="235157" y="2318004"/>
                </a:lnTo>
                <a:lnTo>
                  <a:pt x="228266" y="2167128"/>
                </a:lnTo>
                <a:lnTo>
                  <a:pt x="220029" y="2014881"/>
                </a:lnTo>
                <a:lnTo>
                  <a:pt x="212129" y="1861947"/>
                </a:lnTo>
                <a:lnTo>
                  <a:pt x="202044" y="1709014"/>
                </a:lnTo>
                <a:lnTo>
                  <a:pt x="189941" y="1554023"/>
                </a:lnTo>
                <a:lnTo>
                  <a:pt x="177839" y="1401090"/>
                </a:lnTo>
                <a:lnTo>
                  <a:pt x="163887" y="1245413"/>
                </a:lnTo>
                <a:lnTo>
                  <a:pt x="148591" y="1089051"/>
                </a:lnTo>
                <a:lnTo>
                  <a:pt x="132455" y="934746"/>
                </a:lnTo>
                <a:lnTo>
                  <a:pt x="113629" y="778383"/>
                </a:lnTo>
                <a:lnTo>
                  <a:pt x="93458" y="622707"/>
                </a:lnTo>
                <a:lnTo>
                  <a:pt x="73455" y="466344"/>
                </a:lnTo>
                <a:lnTo>
                  <a:pt x="50091" y="310668"/>
                </a:lnTo>
                <a:lnTo>
                  <a:pt x="26222" y="155677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81856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66">
            <a:extLst>
              <a:ext uri="{FF2B5EF4-FFF2-40B4-BE49-F238E27FC236}">
                <a16:creationId xmlns:a16="http://schemas.microsoft.com/office/drawing/2014/main" id="{C9ECDD5C-152A-4CC7-8333-0F367B3A62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7F5C92A3-369B-43F3-BDCE-E560B1B0EC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1" name="Oval 70">
            <a:extLst>
              <a:ext uri="{FF2B5EF4-FFF2-40B4-BE49-F238E27FC236}">
                <a16:creationId xmlns:a16="http://schemas.microsoft.com/office/drawing/2014/main" id="{AEBE9F1A-B38D-446E-83AE-14B17CE77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15B5014-A7EC-4BA6-9C83-8840CF81DB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022C43AB-86D7-420D-8AD7-DC0A15FDD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5E3EB826-A471-488F-9E8A-D65528A3C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FB3CEA1-88D9-42FB-88ED-1E9807FE65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5" name="Content Placeholder 24">
            <a:extLst>
              <a:ext uri="{FF2B5EF4-FFF2-40B4-BE49-F238E27FC236}">
                <a16:creationId xmlns:a16="http://schemas.microsoft.com/office/drawing/2014/main" id="{B766C500-1AF3-F44B-8236-1A1A98888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3260851" y="643467"/>
            <a:ext cx="5670297" cy="5571066"/>
          </a:xfrm>
          <a:prstGeom prst="rect">
            <a:avLst/>
          </a:prstGeom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9A6C928E-4252-4F33-8C34-E50A12A31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35258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1120</TotalTime>
  <Words>239</Words>
  <Application>Microsoft Macintosh PowerPoint</Application>
  <PresentationFormat>Widescreen</PresentationFormat>
  <Paragraphs>48</Paragraphs>
  <Slides>38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Century Gothic</vt:lpstr>
      <vt:lpstr>Wingdings 3</vt:lpstr>
      <vt:lpstr>Ion</vt:lpstr>
      <vt:lpstr>Lohika - Java Club, Lviv/Ukraine  Reffactoring patterns </vt:lpstr>
      <vt:lpstr>Вступ</vt:lpstr>
      <vt:lpstr>Чистий код</vt:lpstr>
      <vt:lpstr>Технічний борг</vt:lpstr>
      <vt:lpstr>Коли рефакторити</vt:lpstr>
      <vt:lpstr>Як рефакторити код</vt:lpstr>
      <vt:lpstr>Чек-ліст правильнопроведеного рефакторингу:</vt:lpstr>
      <vt:lpstr>Запахи коду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Прийоми рефакторингу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Lohika - Java Club, Lviv/Ukraine  Reffactoring patterns </dc:title>
  <dc:creator>Artem Mosolov</dc:creator>
  <cp:lastModifiedBy>Artem Mosolov</cp:lastModifiedBy>
  <cp:revision>6</cp:revision>
  <dcterms:created xsi:type="dcterms:W3CDTF">2020-10-21T12:17:13Z</dcterms:created>
  <dcterms:modified xsi:type="dcterms:W3CDTF">2020-10-22T06:57:57Z</dcterms:modified>
</cp:coreProperties>
</file>